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1"/>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91" autoAdjust="0"/>
  </p:normalViewPr>
  <p:slideViewPr>
    <p:cSldViewPr>
      <p:cViewPr>
        <p:scale>
          <a:sx n="50" d="100"/>
          <a:sy n="50" d="100"/>
        </p:scale>
        <p:origin x="-1956"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34FC0-8231-4C11-8035-5827C0B4F9EB}" type="datetimeFigureOut">
              <a:rPr lang="en-US" smtClean="0"/>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CBE7BC-8C1E-4BB3-9B5A-663E956B7B69}" type="slidenum">
              <a:rPr lang="en-US" smtClean="0"/>
              <a:t>‹#›</a:t>
            </a:fld>
            <a:endParaRPr lang="en-US"/>
          </a:p>
        </p:txBody>
      </p:sp>
    </p:spTree>
    <p:extLst>
      <p:ext uri="{BB962C8B-B14F-4D97-AF65-F5344CB8AC3E}">
        <p14:creationId xmlns:p14="http://schemas.microsoft.com/office/powerpoint/2010/main" val="316594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CBE7BC-8C1E-4BB3-9B5A-663E956B7B69}" type="slidenum">
              <a:rPr lang="en-US" smtClean="0"/>
              <a:t>13</a:t>
            </a:fld>
            <a:endParaRPr lang="en-US"/>
          </a:p>
        </p:txBody>
      </p:sp>
    </p:spTree>
    <p:extLst>
      <p:ext uri="{BB962C8B-B14F-4D97-AF65-F5344CB8AC3E}">
        <p14:creationId xmlns:p14="http://schemas.microsoft.com/office/powerpoint/2010/main" val="1369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CBE7BC-8C1E-4BB3-9B5A-663E956B7B69}" type="slidenum">
              <a:rPr lang="en-US" smtClean="0"/>
              <a:t>28</a:t>
            </a:fld>
            <a:endParaRPr lang="en-US"/>
          </a:p>
        </p:txBody>
      </p:sp>
    </p:spTree>
    <p:extLst>
      <p:ext uri="{BB962C8B-B14F-4D97-AF65-F5344CB8AC3E}">
        <p14:creationId xmlns:p14="http://schemas.microsoft.com/office/powerpoint/2010/main" val="938503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CBE7BC-8C1E-4BB3-9B5A-663E956B7B69}" type="slidenum">
              <a:rPr lang="en-US" smtClean="0"/>
              <a:t>29</a:t>
            </a:fld>
            <a:endParaRPr lang="en-US"/>
          </a:p>
        </p:txBody>
      </p:sp>
    </p:spTree>
    <p:extLst>
      <p:ext uri="{BB962C8B-B14F-4D97-AF65-F5344CB8AC3E}">
        <p14:creationId xmlns:p14="http://schemas.microsoft.com/office/powerpoint/2010/main" val="1339505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4/21/2020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4/21/2020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4/21/2020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4/21/2020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4/21/2020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LECTURE:1</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752600"/>
            <a:ext cx="9067800" cy="5257800"/>
          </a:xfrm>
        </p:spPr>
        <p:txBody>
          <a:bodyPr>
            <a:normAutofit/>
          </a:bodyPr>
          <a:lstStyle/>
          <a:p>
            <a:pPr marL="0" indent="0">
              <a:buNone/>
            </a:pPr>
            <a:r>
              <a:rPr lang="en-US" sz="2800" dirty="0" smtClean="0">
                <a:latin typeface="Times New Roman" pitchFamily="18" charset="0"/>
                <a:cs typeface="Times New Roman" pitchFamily="18" charset="0"/>
              </a:rPr>
              <a:t>UNIT:1  CURRICULUM THE CONCEPT</a:t>
            </a: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B.ED (1.5 YEAR)</a:t>
            </a:r>
          </a:p>
          <a:p>
            <a:pPr marL="0" indent="0">
              <a:buNone/>
            </a:pPr>
            <a:r>
              <a:rPr lang="en-US" sz="2800" dirty="0" smtClean="0">
                <a:latin typeface="Times New Roman" pitchFamily="18" charset="0"/>
                <a:cs typeface="Times New Roman" pitchFamily="18" charset="0"/>
              </a:rPr>
              <a:t>                  SEMESTER 1</a:t>
            </a:r>
          </a:p>
          <a:p>
            <a:pPr marL="0" indent="0">
              <a:buNone/>
            </a:pPr>
            <a:r>
              <a:rPr lang="en-US" sz="2800" dirty="0" smtClean="0">
                <a:latin typeface="Times New Roman" pitchFamily="18" charset="0"/>
                <a:cs typeface="Times New Roman" pitchFamily="18" charset="0"/>
              </a:rPr>
              <a:t>SUBJECT: CURRICULUM DEVELOPMENT</a:t>
            </a:r>
          </a:p>
          <a:p>
            <a:pPr marL="0" indent="0">
              <a:buNone/>
            </a:pPr>
            <a:r>
              <a:rPr lang="en-US" sz="2800" dirty="0" smtClean="0">
                <a:latin typeface="Times New Roman" pitchFamily="18" charset="0"/>
                <a:cs typeface="Times New Roman" pitchFamily="18" charset="0"/>
              </a:rPr>
              <a:t>COURSE TITLE: CURRICULUM DEVELOPMENT</a:t>
            </a:r>
          </a:p>
          <a:p>
            <a:pPr marL="0" indent="0">
              <a:buNone/>
            </a:pPr>
            <a:r>
              <a:rPr lang="en-US" sz="2800" dirty="0" smtClean="0">
                <a:latin typeface="Times New Roman" pitchFamily="18" charset="0"/>
                <a:cs typeface="Times New Roman" pitchFamily="18" charset="0"/>
              </a:rPr>
              <a:t>REPRESENTED BY: MS SADIA TARIQ</a:t>
            </a:r>
          </a:p>
          <a:p>
            <a:pPr marL="0" indent="0">
              <a:buNone/>
            </a:pPr>
            <a:r>
              <a:rPr lang="en-US" sz="2800" dirty="0" smtClean="0">
                <a:latin typeface="Times New Roman" pitchFamily="18" charset="0"/>
                <a:cs typeface="Times New Roman" pitchFamily="18" charset="0"/>
              </a:rPr>
              <a:t>DEPARTMENT OF EDUCATION (PLANNING AND DEVELOPMENT)</a:t>
            </a:r>
          </a:p>
          <a:p>
            <a:pPr marL="0" indent="0" algn="ctr">
              <a:buNone/>
            </a:pPr>
            <a:r>
              <a:rPr lang="en-US" sz="2800" dirty="0" smtClean="0">
                <a:latin typeface="Times New Roman" pitchFamily="18" charset="0"/>
                <a:cs typeface="Times New Roman" pitchFamily="18" charset="0"/>
              </a:rPr>
              <a:t>LAHORE COLLEGE FOR WOMEEN UNIVERSITY, LAHORE.</a:t>
            </a:r>
          </a:p>
          <a:p>
            <a:pPr marL="0" indent="0">
              <a:buNone/>
            </a:pPr>
            <a:endParaRPr lang="en-US" dirty="0" smtClean="0"/>
          </a:p>
        </p:txBody>
      </p:sp>
    </p:spTree>
    <p:extLst>
      <p:ext uri="{BB962C8B-B14F-4D97-AF65-F5344CB8AC3E}">
        <p14:creationId xmlns:p14="http://schemas.microsoft.com/office/powerpoint/2010/main" val="1526154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Process of living</a:t>
            </a:r>
          </a:p>
          <a:p>
            <a:pPr algn="just"/>
            <a:r>
              <a:rPr lang="en-US" dirty="0" smtClean="0">
                <a:latin typeface="Times New Roman" pitchFamily="18" charset="0"/>
                <a:cs typeface="Times New Roman" pitchFamily="18" charset="0"/>
              </a:rPr>
              <a:t>Dynamic</a:t>
            </a:r>
          </a:p>
          <a:p>
            <a:pPr algn="just"/>
            <a:r>
              <a:rPr lang="en-US" dirty="0" smtClean="0">
                <a:latin typeface="Times New Roman" pitchFamily="18" charset="0"/>
                <a:cs typeface="Times New Roman" pitchFamily="18" charset="0"/>
              </a:rPr>
              <a:t>Mirror of philosophy of life</a:t>
            </a:r>
          </a:p>
          <a:p>
            <a:pPr algn="just"/>
            <a:r>
              <a:rPr lang="en-US" dirty="0" smtClean="0">
                <a:latin typeface="Times New Roman" pitchFamily="18" charset="0"/>
                <a:cs typeface="Times New Roman" pitchFamily="18" charset="0"/>
              </a:rPr>
              <a:t>Achievement of goals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1318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latin typeface="Times New Roman" pitchFamily="18" charset="0"/>
                <a:cs typeface="Times New Roman" pitchFamily="18" charset="0"/>
              </a:rPr>
              <a:t>NEED FOR CHANGING THE CURRICULUM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943100"/>
            <a:ext cx="9144000" cy="4876800"/>
          </a:xfrm>
        </p:spPr>
        <p:txBody>
          <a:bodyPr>
            <a:normAutofit fontScale="92500" lnSpcReduction="10000"/>
          </a:bodyPr>
          <a:lstStyle/>
          <a:p>
            <a:pPr algn="just"/>
            <a:r>
              <a:rPr lang="en-US" dirty="0" smtClean="0">
                <a:latin typeface="Times New Roman" pitchFamily="18" charset="0"/>
                <a:cs typeface="Times New Roman" pitchFamily="18" charset="0"/>
              </a:rPr>
              <a:t>The dissatisfaction with the curriculum was only natural and just.</a:t>
            </a:r>
          </a:p>
          <a:p>
            <a:pPr algn="just"/>
            <a:r>
              <a:rPr lang="en-US" dirty="0" smtClean="0">
                <a:latin typeface="Times New Roman" pitchFamily="18" charset="0"/>
                <a:cs typeface="Times New Roman" pitchFamily="18" charset="0"/>
              </a:rPr>
              <a:t>Curriculum cannot be rigid.</a:t>
            </a:r>
          </a:p>
          <a:p>
            <a:pPr algn="just"/>
            <a:r>
              <a:rPr lang="en-US" dirty="0" smtClean="0">
                <a:latin typeface="Times New Roman" pitchFamily="18" charset="0"/>
                <a:cs typeface="Times New Roman" pitchFamily="18" charset="0"/>
              </a:rPr>
              <a:t>It should be changing to suit the changing needs of the pupil and the society.</a:t>
            </a:r>
          </a:p>
          <a:p>
            <a:pPr algn="just"/>
            <a:r>
              <a:rPr lang="en-US" dirty="0" smtClean="0">
                <a:latin typeface="Times New Roman" pitchFamily="18" charset="0"/>
                <a:cs typeface="Times New Roman" pitchFamily="18" charset="0"/>
              </a:rPr>
              <a:t>The dissatisfaction with the curriculum was closely related with three main causes:</a:t>
            </a:r>
          </a:p>
          <a:p>
            <a:pPr algn="just">
              <a:buFont typeface="Wingdings" pitchFamily="2" charset="2"/>
              <a:buChar char="ü"/>
            </a:pPr>
            <a:r>
              <a:rPr lang="en-US" dirty="0" smtClean="0">
                <a:latin typeface="Times New Roman" pitchFamily="18" charset="0"/>
                <a:cs typeface="Times New Roman" pitchFamily="18" charset="0"/>
              </a:rPr>
              <a:t>Explosion of knowledge</a:t>
            </a:r>
          </a:p>
          <a:p>
            <a:pPr algn="just">
              <a:buFont typeface="Wingdings" pitchFamily="2" charset="2"/>
              <a:buChar char="ü"/>
            </a:pPr>
            <a:r>
              <a:rPr lang="en-US" dirty="0" smtClean="0">
                <a:latin typeface="Times New Roman" pitchFamily="18" charset="0"/>
                <a:cs typeface="Times New Roman" pitchFamily="18" charset="0"/>
              </a:rPr>
              <a:t>Rethinking in general knowledge</a:t>
            </a:r>
          </a:p>
          <a:p>
            <a:pPr algn="just">
              <a:buFont typeface="Wingdings" pitchFamily="2" charset="2"/>
              <a:buChar char="ü"/>
            </a:pPr>
            <a:r>
              <a:rPr lang="en-US" dirty="0" smtClean="0">
                <a:latin typeface="Times New Roman" pitchFamily="18" charset="0"/>
                <a:cs typeface="Times New Roman" pitchFamily="18" charset="0"/>
              </a:rPr>
              <a:t>Dynamic and stimulating methods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36531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IMPORTANCE OF CURRICULUM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067800" cy="5410200"/>
          </a:xfrm>
        </p:spPr>
        <p:txBody>
          <a:bodyPr/>
          <a:lstStyle/>
          <a:p>
            <a:pPr algn="just">
              <a:buFont typeface="Wingdings" pitchFamily="2" charset="2"/>
              <a:buChar char="§"/>
            </a:pPr>
            <a:r>
              <a:rPr lang="en-US" dirty="0" smtClean="0">
                <a:latin typeface="Times New Roman" pitchFamily="18" charset="0"/>
                <a:cs typeface="Times New Roman" pitchFamily="18" charset="0"/>
              </a:rPr>
              <a:t>Curriculum is the Latin word ,which signifies "race course "and alternatively ”career” or the course of one’s life.</a:t>
            </a:r>
          </a:p>
          <a:p>
            <a:pPr algn="just">
              <a:buFont typeface="Wingdings" pitchFamily="2" charset="2"/>
              <a:buChar char="§"/>
            </a:pPr>
            <a:r>
              <a:rPr lang="en-US" dirty="0" smtClean="0">
                <a:latin typeface="Times New Roman" pitchFamily="18" charset="0"/>
                <a:cs typeface="Times New Roman" pitchFamily="18" charset="0"/>
              </a:rPr>
              <a:t>Curriculum is not only important to run a course but also to improve the quality of education.</a:t>
            </a:r>
          </a:p>
          <a:p>
            <a:pPr algn="just">
              <a:buFont typeface="Wingdings" pitchFamily="2" charset="2"/>
              <a:buChar char="§"/>
            </a:pPr>
            <a:r>
              <a:rPr lang="en-US" dirty="0" smtClean="0">
                <a:latin typeface="Times New Roman" pitchFamily="18" charset="0"/>
                <a:cs typeface="Times New Roman" pitchFamily="18" charset="0"/>
              </a:rPr>
              <a:t>We could define the importance of curriculum as “as is the curriculum, so as the standard of education in the society”.</a:t>
            </a:r>
          </a:p>
          <a:p>
            <a:pPr algn="just">
              <a:buFont typeface="Wingdings" pitchFamily="2" charset="2"/>
              <a:buChar char="§"/>
            </a:pPr>
            <a:r>
              <a:rPr lang="en-US" dirty="0" smtClean="0">
                <a:latin typeface="Times New Roman" pitchFamily="18" charset="0"/>
                <a:cs typeface="Times New Roman" pitchFamily="18" charset="0"/>
              </a:rPr>
              <a:t>The curriculum plays a vital role in bringing the quality in education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79468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067800" cy="4953000"/>
          </a:xfrm>
        </p:spPr>
        <p:txBody>
          <a:bodyPr>
            <a:normAutofit lnSpcReduction="10000"/>
          </a:bodyPr>
          <a:lstStyle/>
          <a:p>
            <a:pPr algn="just"/>
            <a:r>
              <a:rPr lang="en-US" dirty="0" smtClean="0">
                <a:latin typeface="Times New Roman" pitchFamily="18" charset="0"/>
                <a:cs typeface="Times New Roman" pitchFamily="18" charset="0"/>
              </a:rPr>
              <a:t>Following points demonstrate the importance of curriculum:</a:t>
            </a:r>
          </a:p>
          <a:p>
            <a:pPr algn="just">
              <a:buFont typeface="Wingdings" pitchFamily="2" charset="2"/>
              <a:buChar char="ü"/>
            </a:pPr>
            <a:r>
              <a:rPr lang="en-US" dirty="0" smtClean="0">
                <a:latin typeface="Times New Roman" pitchFamily="18" charset="0"/>
                <a:cs typeface="Times New Roman" pitchFamily="18" charset="0"/>
              </a:rPr>
              <a:t>Achievement of educational aims</a:t>
            </a:r>
          </a:p>
          <a:p>
            <a:pPr algn="just">
              <a:buFont typeface="Wingdings" pitchFamily="2" charset="2"/>
              <a:buChar char="ü"/>
            </a:pPr>
            <a:r>
              <a:rPr lang="en-US" dirty="0" smtClean="0">
                <a:latin typeface="Times New Roman" pitchFamily="18" charset="0"/>
                <a:cs typeface="Times New Roman" pitchFamily="18" charset="0"/>
              </a:rPr>
              <a:t>Fixing limits</a:t>
            </a:r>
          </a:p>
          <a:p>
            <a:pPr algn="just">
              <a:buFont typeface="Wingdings" pitchFamily="2" charset="2"/>
              <a:buChar char="ü"/>
            </a:pPr>
            <a:r>
              <a:rPr lang="en-US" dirty="0" smtClean="0">
                <a:latin typeface="Times New Roman" pitchFamily="18" charset="0"/>
                <a:cs typeface="Times New Roman" pitchFamily="18" charset="0"/>
              </a:rPr>
              <a:t>Development of democratic values</a:t>
            </a:r>
          </a:p>
          <a:p>
            <a:pPr algn="just">
              <a:buFont typeface="Wingdings" pitchFamily="2" charset="2"/>
              <a:buChar char="ü"/>
            </a:pPr>
            <a:r>
              <a:rPr lang="en-US" dirty="0" smtClean="0">
                <a:latin typeface="Times New Roman" pitchFamily="18" charset="0"/>
                <a:cs typeface="Times New Roman" pitchFamily="18" charset="0"/>
              </a:rPr>
              <a:t>Development of citizenship</a:t>
            </a:r>
          </a:p>
          <a:p>
            <a:pPr algn="just">
              <a:buFont typeface="Wingdings" pitchFamily="2" charset="2"/>
              <a:buChar char="ü"/>
            </a:pPr>
            <a:r>
              <a:rPr lang="en-US" dirty="0" smtClean="0">
                <a:latin typeface="Times New Roman" pitchFamily="18" charset="0"/>
                <a:cs typeface="Times New Roman" pitchFamily="18" charset="0"/>
              </a:rPr>
              <a:t>Development of character</a:t>
            </a:r>
          </a:p>
          <a:p>
            <a:pPr algn="just">
              <a:buFont typeface="Wingdings" pitchFamily="2" charset="2"/>
              <a:buChar char="ü"/>
            </a:pPr>
            <a:r>
              <a:rPr lang="en-US" dirty="0" smtClean="0">
                <a:latin typeface="Times New Roman" pitchFamily="18" charset="0"/>
                <a:cs typeface="Times New Roman" pitchFamily="18" charset="0"/>
              </a:rPr>
              <a:t>Satisfaction </a:t>
            </a:r>
            <a:r>
              <a:rPr lang="en-US" dirty="0" smtClean="0">
                <a:latin typeface="Times New Roman" pitchFamily="18" charset="0"/>
                <a:cs typeface="Times New Roman" pitchFamily="18" charset="0"/>
              </a:rPr>
              <a:t>of needs</a:t>
            </a:r>
          </a:p>
          <a:p>
            <a:pPr algn="just">
              <a:buFont typeface="Wingdings" pitchFamily="2" charset="2"/>
              <a:buChar char="ü"/>
            </a:pPr>
            <a:r>
              <a:rPr lang="en-US" dirty="0" smtClean="0">
                <a:latin typeface="Times New Roman" pitchFamily="18" charset="0"/>
                <a:cs typeface="Times New Roman" pitchFamily="18" charset="0"/>
              </a:rPr>
              <a:t>Criteria of suitable teachers</a:t>
            </a:r>
          </a:p>
          <a:p>
            <a:pPr>
              <a:buFont typeface="Wingdings" pitchFamily="2" charset="2"/>
              <a:buChar char="ü"/>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9338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953000"/>
          </a:xfrm>
        </p:spPr>
        <p:txBody>
          <a:bodyPr/>
          <a:lstStyle/>
          <a:p>
            <a:pPr algn="just">
              <a:buFont typeface="Wingdings" pitchFamily="2" charset="2"/>
              <a:buChar char="ü"/>
            </a:pPr>
            <a:r>
              <a:rPr lang="en-US" dirty="0" smtClean="0">
                <a:latin typeface="Times New Roman" pitchFamily="18" charset="0"/>
                <a:cs typeface="Times New Roman" pitchFamily="18" charset="0"/>
              </a:rPr>
              <a:t>Selection of suitable methods</a:t>
            </a:r>
          </a:p>
          <a:p>
            <a:pPr algn="just">
              <a:buFont typeface="Wingdings" pitchFamily="2" charset="2"/>
              <a:buChar char="ü"/>
            </a:pPr>
            <a:r>
              <a:rPr lang="en-US" dirty="0" smtClean="0">
                <a:latin typeface="Times New Roman" pitchFamily="18" charset="0"/>
                <a:cs typeface="Times New Roman" pitchFamily="18" charset="0"/>
              </a:rPr>
              <a:t>Acquisition of knowledge</a:t>
            </a:r>
          </a:p>
          <a:p>
            <a:pPr algn="just">
              <a:buFont typeface="Wingdings" pitchFamily="2" charset="2"/>
              <a:buChar char="ü"/>
            </a:pPr>
            <a:r>
              <a:rPr lang="en-US" dirty="0" smtClean="0">
                <a:latin typeface="Times New Roman" pitchFamily="18" charset="0"/>
                <a:cs typeface="Times New Roman" pitchFamily="18" charset="0"/>
              </a:rPr>
              <a:t>Development of personality</a:t>
            </a:r>
          </a:p>
          <a:p>
            <a:pPr algn="just">
              <a:buFont typeface="Wingdings" pitchFamily="2" charset="2"/>
              <a:buChar char="ü"/>
            </a:pPr>
            <a:r>
              <a:rPr lang="en-US" dirty="0" smtClean="0">
                <a:latin typeface="Times New Roman" pitchFamily="18" charset="0"/>
                <a:cs typeface="Times New Roman" pitchFamily="18" charset="0"/>
              </a:rPr>
              <a:t>Reflects trends in education</a:t>
            </a:r>
          </a:p>
          <a:p>
            <a:pPr algn="just">
              <a:buFont typeface="Wingdings" pitchFamily="2" charset="2"/>
              <a:buChar char="ü"/>
            </a:pPr>
            <a:r>
              <a:rPr lang="en-US" dirty="0" smtClean="0">
                <a:latin typeface="Times New Roman" pitchFamily="18" charset="0"/>
                <a:cs typeface="Times New Roman" pitchFamily="18" charset="0"/>
              </a:rPr>
              <a:t>Discoveries' and inventions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0125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FORMS OF CURRICULUM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600200"/>
            <a:ext cx="9067800" cy="5334000"/>
          </a:xfrm>
        </p:spPr>
        <p:txBody>
          <a:bodyPr/>
          <a:lstStyle/>
          <a:p>
            <a:pPr algn="just">
              <a:buFont typeface="Wingdings" pitchFamily="2" charset="2"/>
              <a:buChar char="§"/>
            </a:pPr>
            <a:r>
              <a:rPr lang="en-US" dirty="0" smtClean="0">
                <a:latin typeface="Times New Roman" pitchFamily="18" charset="0"/>
                <a:cs typeface="Times New Roman" pitchFamily="18" charset="0"/>
              </a:rPr>
              <a:t>Curriculum is the main source to both teachers and students.</a:t>
            </a:r>
          </a:p>
          <a:p>
            <a:pPr algn="just">
              <a:buFont typeface="Wingdings" pitchFamily="2" charset="2"/>
              <a:buChar char="§"/>
            </a:pPr>
            <a:r>
              <a:rPr lang="en-US" dirty="0" smtClean="0">
                <a:latin typeface="Times New Roman" pitchFamily="18" charset="0"/>
                <a:cs typeface="Times New Roman" pitchFamily="18" charset="0"/>
              </a:rPr>
              <a:t>It include the subjects matter from which students develop their knowledge ,</a:t>
            </a:r>
            <a:r>
              <a:rPr lang="en-US" dirty="0" err="1" smtClean="0">
                <a:latin typeface="Times New Roman" pitchFamily="18" charset="0"/>
                <a:cs typeface="Times New Roman" pitchFamily="18" charset="0"/>
              </a:rPr>
              <a:t>skills,abilities</a:t>
            </a:r>
            <a:r>
              <a:rPr lang="en-US" dirty="0" smtClean="0">
                <a:latin typeface="Times New Roman" pitchFamily="18" charset="0"/>
                <a:cs typeface="Times New Roman" pitchFamily="18" charset="0"/>
              </a:rPr>
              <a:t> etc.</a:t>
            </a:r>
          </a:p>
          <a:p>
            <a:pPr algn="just">
              <a:buFont typeface="Wingdings" pitchFamily="2" charset="2"/>
              <a:buChar char="§"/>
            </a:pPr>
            <a:r>
              <a:rPr lang="en-US" dirty="0" err="1" smtClean="0">
                <a:latin typeface="Times New Roman" pitchFamily="18" charset="0"/>
                <a:cs typeface="Times New Roman" pitchFamily="18" charset="0"/>
              </a:rPr>
              <a:t>Therefore,these</a:t>
            </a:r>
            <a:r>
              <a:rPr lang="en-US" dirty="0" smtClean="0">
                <a:latin typeface="Times New Roman" pitchFamily="18" charset="0"/>
                <a:cs typeface="Times New Roman" pitchFamily="18" charset="0"/>
              </a:rPr>
              <a:t> information should be arranged in a proper way in order to understand the concept of the curriculum may be considered as types of curriculum . </a:t>
            </a:r>
          </a:p>
          <a:p>
            <a:pPr>
              <a:buFont typeface="Wingdings" pitchFamily="2" charset="2"/>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39963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600200"/>
            <a:ext cx="9067800" cy="5029200"/>
          </a:xfrm>
        </p:spPr>
        <p:txBody>
          <a:bodyPr>
            <a:normAutofit fontScale="92500" lnSpcReduction="20000"/>
          </a:bodyPr>
          <a:lstStyle/>
          <a:p>
            <a:pPr algn="just"/>
            <a:r>
              <a:rPr lang="en-US" dirty="0" smtClean="0">
                <a:latin typeface="Times New Roman" pitchFamily="18" charset="0"/>
                <a:cs typeface="Times New Roman" pitchFamily="18" charset="0"/>
              </a:rPr>
              <a:t>The forms of curriculum are as follow:</a:t>
            </a:r>
          </a:p>
          <a:p>
            <a:pPr algn="just">
              <a:buFont typeface="Wingdings" pitchFamily="2" charset="2"/>
              <a:buChar char="ü"/>
            </a:pPr>
            <a:r>
              <a:rPr lang="en-US" dirty="0" smtClean="0">
                <a:latin typeface="Times New Roman" pitchFamily="18" charset="0"/>
                <a:cs typeface="Times New Roman" pitchFamily="18" charset="0"/>
              </a:rPr>
              <a:t>Spiral curriculum</a:t>
            </a:r>
          </a:p>
          <a:p>
            <a:pPr algn="just">
              <a:buFont typeface="Wingdings" pitchFamily="2" charset="2"/>
              <a:buChar char="ü"/>
            </a:pPr>
            <a:r>
              <a:rPr lang="en-US" dirty="0" smtClean="0">
                <a:latin typeface="Times New Roman" pitchFamily="18" charset="0"/>
                <a:cs typeface="Times New Roman" pitchFamily="18" charset="0"/>
              </a:rPr>
              <a:t>Concentric curriculum</a:t>
            </a:r>
          </a:p>
          <a:p>
            <a:pPr algn="just">
              <a:buFont typeface="Wingdings" pitchFamily="2" charset="2"/>
              <a:buChar char="ü"/>
            </a:pPr>
            <a:r>
              <a:rPr lang="en-US" dirty="0" smtClean="0">
                <a:latin typeface="Times New Roman" pitchFamily="18" charset="0"/>
                <a:cs typeface="Times New Roman" pitchFamily="18" charset="0"/>
              </a:rPr>
              <a:t>Linear curriculum</a:t>
            </a:r>
          </a:p>
          <a:p>
            <a:pPr algn="just">
              <a:buFont typeface="Wingdings" pitchFamily="2" charset="2"/>
              <a:buChar char="ü"/>
            </a:pPr>
            <a:r>
              <a:rPr lang="en-US" dirty="0" smtClean="0">
                <a:latin typeface="Times New Roman" pitchFamily="18" charset="0"/>
                <a:cs typeface="Times New Roman" pitchFamily="18" charset="0"/>
              </a:rPr>
              <a:t>Pyramidal curriculum</a:t>
            </a:r>
          </a:p>
          <a:p>
            <a:pPr algn="just"/>
            <a:r>
              <a:rPr lang="en-US" b="1" dirty="0" smtClean="0">
                <a:latin typeface="Times New Roman" pitchFamily="18" charset="0"/>
                <a:cs typeface="Times New Roman" pitchFamily="18" charset="0"/>
              </a:rPr>
              <a:t>SPIRAL CURRICULUM </a:t>
            </a:r>
            <a:r>
              <a:rPr lang="en-US" dirty="0" smtClean="0">
                <a:latin typeface="Times New Roman" pitchFamily="18" charset="0"/>
                <a:cs typeface="Times New Roman" pitchFamily="18" charset="0"/>
              </a:rPr>
              <a:t>:</a:t>
            </a:r>
          </a:p>
          <a:p>
            <a:pPr algn="just">
              <a:buFont typeface="Wingdings" pitchFamily="2" charset="2"/>
              <a:buChar char="Ø"/>
            </a:pPr>
            <a:r>
              <a:rPr lang="en-US" dirty="0" smtClean="0">
                <a:latin typeface="Times New Roman" pitchFamily="18" charset="0"/>
                <a:cs typeface="Times New Roman" pitchFamily="18" charset="0"/>
              </a:rPr>
              <a:t>The spiral curriculum is a way of arranging complex subject matter for learning and instructions.</a:t>
            </a:r>
          </a:p>
          <a:p>
            <a:pPr algn="just">
              <a:buFont typeface="Wingdings" pitchFamily="2" charset="2"/>
              <a:buChar char="Ø"/>
            </a:pPr>
            <a:r>
              <a:rPr lang="en-US" dirty="0" smtClean="0">
                <a:latin typeface="Times New Roman" pitchFamily="18" charset="0"/>
                <a:cs typeface="Times New Roman" pitchFamily="18" charset="0"/>
              </a:rPr>
              <a:t>For example, in </a:t>
            </a:r>
            <a:r>
              <a:rPr lang="en-US" dirty="0" err="1" smtClean="0">
                <a:latin typeface="Times New Roman" pitchFamily="18" charset="0"/>
                <a:cs typeface="Times New Roman" pitchFamily="18" charset="0"/>
              </a:rPr>
              <a:t>elemantary</a:t>
            </a:r>
            <a:r>
              <a:rPr lang="en-US" dirty="0" smtClean="0">
                <a:latin typeface="Times New Roman" pitchFamily="18" charset="0"/>
                <a:cs typeface="Times New Roman" pitchFamily="18" charset="0"/>
              </a:rPr>
              <a:t> school the students learn a simple content but in the subsequent year they learn the contents in more complex form.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72136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600200"/>
            <a:ext cx="9067800" cy="5029200"/>
          </a:xfrm>
        </p:spPr>
        <p:txBody>
          <a:bodyPr/>
          <a:lstStyle/>
          <a:p>
            <a:pPr algn="just"/>
            <a:r>
              <a:rPr lang="en-US" b="1" dirty="0" smtClean="0">
                <a:latin typeface="Times New Roman" pitchFamily="18" charset="0"/>
                <a:cs typeface="Times New Roman" pitchFamily="18" charset="0"/>
              </a:rPr>
              <a:t>ADVANTAGES:</a:t>
            </a:r>
          </a:p>
          <a:p>
            <a:pPr algn="just">
              <a:buFont typeface="Wingdings" pitchFamily="2" charset="2"/>
              <a:buChar char="ü"/>
            </a:pPr>
            <a:r>
              <a:rPr lang="en-US" dirty="0" smtClean="0">
                <a:latin typeface="Times New Roman" pitchFamily="18" charset="0"/>
                <a:cs typeface="Times New Roman" pitchFamily="18" charset="0"/>
              </a:rPr>
              <a:t>The students can go deeper into the subject when his/her age increases.</a:t>
            </a:r>
          </a:p>
          <a:p>
            <a:pPr algn="just">
              <a:buFont typeface="Wingdings" pitchFamily="2" charset="2"/>
              <a:buChar char="ü"/>
            </a:pPr>
            <a:r>
              <a:rPr lang="en-US" dirty="0" smtClean="0">
                <a:latin typeface="Times New Roman" pitchFamily="18" charset="0"/>
                <a:cs typeface="Times New Roman" pitchFamily="18" charset="0"/>
              </a:rPr>
              <a:t>A year work in a subject can be spread over several year.</a:t>
            </a:r>
          </a:p>
          <a:p>
            <a:pPr algn="just">
              <a:buFont typeface="Wingdings" pitchFamily="2" charset="2"/>
              <a:buChar char="§"/>
            </a:pPr>
            <a:r>
              <a:rPr lang="en-US" b="1" dirty="0" smtClean="0">
                <a:latin typeface="Times New Roman" pitchFamily="18" charset="0"/>
                <a:cs typeface="Times New Roman" pitchFamily="18" charset="0"/>
              </a:rPr>
              <a:t>CONCENTRIC CURRICULUM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The concentric curriculum is also a way of arranging complex subject-matter for learning and instructions.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71905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334000"/>
          </a:xfrm>
        </p:spPr>
        <p:txBody>
          <a:bodyPr/>
          <a:lstStyle/>
          <a:p>
            <a:pPr algn="just"/>
            <a:r>
              <a:rPr lang="en-US" dirty="0" smtClean="0">
                <a:latin typeface="Times New Roman" pitchFamily="18" charset="0"/>
                <a:cs typeface="Times New Roman" pitchFamily="18" charset="0"/>
              </a:rPr>
              <a:t>It is similar to the spiral curriculum in the fact that simple concepts are arranged in the lower grades and difficult concepts are arranged in higher classes.</a:t>
            </a:r>
          </a:p>
          <a:p>
            <a:pPr algn="just">
              <a:buFont typeface="Wingdings" pitchFamily="2" charset="2"/>
              <a:buChar char="§"/>
            </a:pPr>
            <a:r>
              <a:rPr lang="en-US" b="1" dirty="0" smtClean="0">
                <a:latin typeface="Times New Roman" pitchFamily="18" charset="0"/>
                <a:cs typeface="Times New Roman" pitchFamily="18" charset="0"/>
              </a:rPr>
              <a:t>LINEAR CURRICULUM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Linear curriculum is classified into two types:</a:t>
            </a:r>
          </a:p>
          <a:p>
            <a:pPr algn="just">
              <a:buFont typeface="Wingdings" pitchFamily="2" charset="2"/>
              <a:buChar char="ü"/>
            </a:pPr>
            <a:r>
              <a:rPr lang="en-US" dirty="0" smtClean="0">
                <a:latin typeface="Times New Roman" pitchFamily="18" charset="0"/>
                <a:cs typeface="Times New Roman" pitchFamily="18" charset="0"/>
              </a:rPr>
              <a:t>Horizontal curriculum</a:t>
            </a:r>
          </a:p>
          <a:p>
            <a:pPr algn="just">
              <a:buFont typeface="Wingdings" pitchFamily="2" charset="2"/>
              <a:buChar char="ü"/>
            </a:pPr>
            <a:r>
              <a:rPr lang="en-US" dirty="0" smtClean="0">
                <a:latin typeface="Times New Roman" pitchFamily="18" charset="0"/>
                <a:cs typeface="Times New Roman" pitchFamily="18" charset="0"/>
              </a:rPr>
              <a:t>Vertical curriculum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71348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029200"/>
          </a:xfrm>
        </p:spPr>
        <p:txBody>
          <a:bodyPr/>
          <a:lstStyle/>
          <a:p>
            <a:pPr algn="just">
              <a:buFont typeface="Wingdings" pitchFamily="2" charset="2"/>
              <a:buChar char="v"/>
            </a:pPr>
            <a:r>
              <a:rPr lang="en-US" b="1" dirty="0" smtClean="0">
                <a:latin typeface="Times New Roman" pitchFamily="18" charset="0"/>
                <a:cs typeface="Times New Roman" pitchFamily="18" charset="0"/>
              </a:rPr>
              <a:t>HORIZONTAL CURRICULUM</a:t>
            </a:r>
            <a:r>
              <a:rPr lang="en-US" dirty="0" smtClean="0">
                <a:latin typeface="Times New Roman" pitchFamily="18" charset="0"/>
                <a:cs typeface="Times New Roman" pitchFamily="18" charset="0"/>
              </a:rPr>
              <a:t>:</a:t>
            </a:r>
          </a:p>
          <a:p>
            <a:pPr algn="just">
              <a:buFont typeface="Courier New" pitchFamily="49" charset="0"/>
              <a:buChar char="o"/>
            </a:pPr>
            <a:r>
              <a:rPr lang="en-US" dirty="0" smtClean="0">
                <a:latin typeface="Times New Roman" pitchFamily="18" charset="0"/>
                <a:cs typeface="Times New Roman" pitchFamily="18" charset="0"/>
              </a:rPr>
              <a:t>The horizontal curriculum refer to the correlation of contents in the different subjects at a particular standard or grade in order to strengthen a particular concept.</a:t>
            </a:r>
          </a:p>
          <a:p>
            <a:pPr algn="just">
              <a:buFont typeface="Wingdings" pitchFamily="2" charset="2"/>
              <a:buChar char="v"/>
            </a:pPr>
            <a:r>
              <a:rPr lang="en-US" b="1" dirty="0" smtClean="0">
                <a:latin typeface="Times New Roman" pitchFamily="18" charset="0"/>
                <a:cs typeface="Times New Roman" pitchFamily="18" charset="0"/>
              </a:rPr>
              <a:t>VERTICAL CURRICULUM:</a:t>
            </a:r>
          </a:p>
          <a:p>
            <a:pPr algn="just">
              <a:buFont typeface="Courier New" pitchFamily="49" charset="0"/>
              <a:buChar char="o"/>
            </a:pPr>
            <a:r>
              <a:rPr lang="en-US" dirty="0" smtClean="0">
                <a:latin typeface="Times New Roman" pitchFamily="18" charset="0"/>
                <a:cs typeface="Times New Roman" pitchFamily="18" charset="0"/>
              </a:rPr>
              <a:t>The vertical curriculum of the contents in lower class are strengthened with advanced contents in a higher class.</a:t>
            </a:r>
          </a:p>
          <a:p>
            <a:pPr marL="0" indent="0">
              <a:buNone/>
            </a:pPr>
            <a:endParaRPr lang="en-US" dirty="0" smtClean="0">
              <a:solidFill>
                <a:srgbClr val="FF0000"/>
              </a:solidFill>
              <a:latin typeface="Times New Roman" pitchFamily="18" charset="0"/>
              <a:cs typeface="Times New Roman" pitchFamily="18" charset="0"/>
            </a:endParaRPr>
          </a:p>
          <a:p>
            <a:pPr marL="0" indent="0">
              <a:buNone/>
            </a:pPr>
            <a:endParaRPr lang="en-US" b="1" dirty="0">
              <a:latin typeface="Times New Roman" pitchFamily="18" charset="0"/>
              <a:cs typeface="Times New Roman" pitchFamily="18" charset="0"/>
            </a:endParaRPr>
          </a:p>
          <a:p>
            <a:pPr>
              <a:buFont typeface="Courier New" pitchFamily="49" charset="0"/>
              <a:buChar char="o"/>
            </a:pPr>
            <a:endParaRPr lang="en-US" u="sng" dirty="0" smtClean="0">
              <a:latin typeface="Times New Roman" pitchFamily="18" charset="0"/>
              <a:cs typeface="Times New Roman" pitchFamily="18" charset="0"/>
            </a:endParaRPr>
          </a:p>
          <a:p>
            <a:pPr>
              <a:buFont typeface="Wingdings" pitchFamily="2" charset="2"/>
              <a:buChar char="v"/>
            </a:pPr>
            <a:endParaRPr lang="en-US" sz="2400" dirty="0">
              <a:latin typeface="Times New Roman" pitchFamily="18" charset="0"/>
              <a:cs typeface="Times New Roman" pitchFamily="18" charset="0"/>
            </a:endParaRPr>
          </a:p>
          <a:p>
            <a:pPr>
              <a:buFont typeface="Courier New" pitchFamily="49" charset="0"/>
              <a:buChar char="o"/>
            </a:pP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86855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LEARNING OUTCOMES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61686" y="1981200"/>
            <a:ext cx="9158514" cy="4876800"/>
          </a:xfrm>
        </p:spPr>
        <p:txBody>
          <a:bodyPr>
            <a:normAutofit fontScale="92500"/>
          </a:bodyPr>
          <a:lstStyle/>
          <a:p>
            <a:pPr marL="0" indent="0" algn="just">
              <a:buNone/>
            </a:pPr>
            <a:r>
              <a:rPr lang="en-US" dirty="0" smtClean="0">
                <a:latin typeface="Times New Roman" pitchFamily="18" charset="0"/>
                <a:cs typeface="Times New Roman" pitchFamily="18" charset="0"/>
              </a:rPr>
              <a:t>After studying this unit, you should be able to:</a:t>
            </a:r>
          </a:p>
          <a:p>
            <a:pPr algn="just">
              <a:buFont typeface="Wingdings" pitchFamily="2" charset="2"/>
              <a:buChar char="§"/>
            </a:pPr>
            <a:r>
              <a:rPr lang="en-US" dirty="0" smtClean="0">
                <a:latin typeface="Times New Roman" pitchFamily="18" charset="0"/>
                <a:cs typeface="Times New Roman" pitchFamily="18" charset="0"/>
              </a:rPr>
              <a:t>Define various concept of curriculum.</a:t>
            </a:r>
          </a:p>
          <a:p>
            <a:pPr algn="just">
              <a:buFont typeface="Wingdings" pitchFamily="2" charset="2"/>
              <a:buChar char="§"/>
            </a:pPr>
            <a:r>
              <a:rPr lang="en-US" dirty="0" smtClean="0">
                <a:latin typeface="Times New Roman" pitchFamily="18" charset="0"/>
                <a:cs typeface="Times New Roman" pitchFamily="18" charset="0"/>
              </a:rPr>
              <a:t>Describe the desirable characteristics of the curriculum.</a:t>
            </a:r>
          </a:p>
          <a:p>
            <a:pPr algn="just">
              <a:buFont typeface="Wingdings" pitchFamily="2" charset="2"/>
              <a:buChar char="§"/>
            </a:pPr>
            <a:r>
              <a:rPr lang="en-US" dirty="0" smtClean="0">
                <a:latin typeface="Times New Roman" pitchFamily="18" charset="0"/>
                <a:cs typeface="Times New Roman" pitchFamily="18" charset="0"/>
              </a:rPr>
              <a:t>Describe the broad concept of the curriculum.</a:t>
            </a:r>
          </a:p>
          <a:p>
            <a:pPr algn="just">
              <a:buFont typeface="Wingdings" pitchFamily="2" charset="2"/>
              <a:buChar char="§"/>
            </a:pPr>
            <a:r>
              <a:rPr lang="en-US" dirty="0" smtClean="0">
                <a:latin typeface="Times New Roman" pitchFamily="18" charset="0"/>
                <a:cs typeface="Times New Roman" pitchFamily="18" charset="0"/>
              </a:rPr>
              <a:t>State the need and scope of curriculum.</a:t>
            </a:r>
          </a:p>
          <a:p>
            <a:pPr algn="just">
              <a:buFont typeface="Wingdings" pitchFamily="2" charset="2"/>
              <a:buChar char="§"/>
            </a:pPr>
            <a:r>
              <a:rPr lang="en-US" dirty="0" smtClean="0">
                <a:latin typeface="Times New Roman" pitchFamily="18" charset="0"/>
                <a:cs typeface="Times New Roman" pitchFamily="18" charset="0"/>
              </a:rPr>
              <a:t>List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steps and characteristics in curriculum </a:t>
            </a:r>
            <a:r>
              <a:rPr lang="en-US" dirty="0" smtClean="0">
                <a:latin typeface="Times New Roman" pitchFamily="18" charset="0"/>
                <a:cs typeface="Times New Roman" pitchFamily="18" charset="0"/>
              </a:rPr>
              <a:t>planning.</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State and analyse the principles of curriculum development</a:t>
            </a:r>
          </a:p>
          <a:p>
            <a:pPr algn="just">
              <a:buFont typeface="Wingdings" pitchFamily="2" charset="2"/>
              <a:buChar char="§"/>
            </a:pPr>
            <a:endParaRPr lang="en-US" dirty="0"/>
          </a:p>
        </p:txBody>
      </p:sp>
    </p:spTree>
    <p:extLst>
      <p:ext uri="{BB962C8B-B14F-4D97-AF65-F5344CB8AC3E}">
        <p14:creationId xmlns:p14="http://schemas.microsoft.com/office/powerpoint/2010/main" val="2513557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410200"/>
          </a:xfrm>
        </p:spPr>
        <p:txBody>
          <a:bodyPr/>
          <a:lstStyle/>
          <a:p>
            <a:pPr algn="just">
              <a:buFont typeface="Wingdings" pitchFamily="2" charset="2"/>
              <a:buChar char="§"/>
            </a:pPr>
            <a:r>
              <a:rPr lang="en-US" b="1" dirty="0" smtClean="0">
                <a:latin typeface="Times New Roman" pitchFamily="18" charset="0"/>
                <a:cs typeface="Times New Roman" pitchFamily="18" charset="0"/>
              </a:rPr>
              <a:t>PYRAMIDAL CURRICULUM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In pyramidal type of curriculum ,a part of the subject learnt at lower classes will be studied at higher classes.</a:t>
            </a:r>
          </a:p>
        </p:txBody>
      </p:sp>
    </p:spTree>
    <p:extLst>
      <p:ext uri="{BB962C8B-B14F-4D97-AF65-F5344CB8AC3E}">
        <p14:creationId xmlns:p14="http://schemas.microsoft.com/office/powerpoint/2010/main" val="3145899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PRINCIPLE OF CURRICULUM DEVELOPMENT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5400" y="1676400"/>
            <a:ext cx="9144000" cy="5059363"/>
          </a:xfrm>
        </p:spPr>
        <p:txBody>
          <a:bodyPr/>
          <a:lstStyle/>
          <a:p>
            <a:pPr algn="just">
              <a:buFont typeface="Wingdings" pitchFamily="2" charset="2"/>
              <a:buChar char="§"/>
            </a:pPr>
            <a:r>
              <a:rPr lang="en-US" dirty="0" smtClean="0">
                <a:latin typeface="Times New Roman" pitchFamily="18" charset="0"/>
                <a:cs typeface="Times New Roman" pitchFamily="18" charset="0"/>
              </a:rPr>
              <a:t>Curriculum is a tool in the hands of the teachers ,to give training to children in the art of living together in the community.</a:t>
            </a:r>
          </a:p>
          <a:p>
            <a:pPr algn="just">
              <a:buFont typeface="Wingdings" pitchFamily="2" charset="2"/>
              <a:buChar char="§"/>
            </a:pPr>
            <a:r>
              <a:rPr lang="en-US" dirty="0" smtClean="0">
                <a:latin typeface="Times New Roman" pitchFamily="18" charset="0"/>
                <a:cs typeface="Times New Roman" pitchFamily="18" charset="0"/>
              </a:rPr>
              <a:t>It is a </a:t>
            </a:r>
            <a:r>
              <a:rPr lang="en-US" dirty="0" err="1" smtClean="0">
                <a:latin typeface="Times New Roman" pitchFamily="18" charset="0"/>
                <a:cs typeface="Times New Roman" pitchFamily="18" charset="0"/>
              </a:rPr>
              <a:t>tool,which</a:t>
            </a:r>
            <a:r>
              <a:rPr lang="en-US" dirty="0" smtClean="0">
                <a:latin typeface="Times New Roman" pitchFamily="18" charset="0"/>
                <a:cs typeface="Times New Roman" pitchFamily="18" charset="0"/>
              </a:rPr>
              <a:t> considerably helps to inculcate those standards of moral actions ,which are essential for successful living in society .</a:t>
            </a:r>
          </a:p>
          <a:p>
            <a:pPr algn="just">
              <a:buFont typeface="Wingdings" pitchFamily="2" charset="2"/>
              <a:buChar char="§"/>
            </a:pPr>
            <a:r>
              <a:rPr lang="en-US" dirty="0" smtClean="0">
                <a:latin typeface="Times New Roman" pitchFamily="18" charset="0"/>
                <a:cs typeface="Times New Roman" pitchFamily="18" charset="0"/>
              </a:rPr>
              <a:t>The following principles should be kept in mind when </a:t>
            </a:r>
            <a:r>
              <a:rPr lang="en-US" dirty="0" err="1" smtClean="0">
                <a:latin typeface="Times New Roman" pitchFamily="18" charset="0"/>
                <a:cs typeface="Times New Roman" pitchFamily="18" charset="0"/>
              </a:rPr>
              <a:t>fraaming</a:t>
            </a:r>
            <a:r>
              <a:rPr lang="en-US" dirty="0" smtClean="0">
                <a:latin typeface="Times New Roman" pitchFamily="18" charset="0"/>
                <a:cs typeface="Times New Roman" pitchFamily="18" charset="0"/>
              </a:rPr>
              <a:t> curriculum.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35452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105400"/>
          </a:xfrm>
        </p:spPr>
        <p:txBody>
          <a:bodyPr>
            <a:normAutofit fontScale="92500" lnSpcReduction="10000"/>
          </a:bodyPr>
          <a:lstStyle/>
          <a:p>
            <a:pPr algn="just">
              <a:buFont typeface="Wingdings" pitchFamily="2" charset="2"/>
              <a:buChar char="ü"/>
            </a:pPr>
            <a:r>
              <a:rPr lang="en-US" dirty="0" smtClean="0">
                <a:latin typeface="Times New Roman" pitchFamily="18" charset="0"/>
                <a:cs typeface="Times New Roman" pitchFamily="18" charset="0"/>
              </a:rPr>
              <a:t>The conservative principle</a:t>
            </a:r>
          </a:p>
          <a:p>
            <a:pPr algn="just">
              <a:buFont typeface="Wingdings" pitchFamily="2" charset="2"/>
              <a:buChar char="ü"/>
            </a:pPr>
            <a:r>
              <a:rPr lang="en-US" dirty="0" smtClean="0">
                <a:latin typeface="Times New Roman" pitchFamily="18" charset="0"/>
                <a:cs typeface="Times New Roman" pitchFamily="18" charset="0"/>
              </a:rPr>
              <a:t>The forward-looking principle</a:t>
            </a:r>
          </a:p>
          <a:p>
            <a:pPr algn="just">
              <a:buFont typeface="Wingdings" pitchFamily="2" charset="2"/>
              <a:buChar char="ü"/>
            </a:pPr>
            <a:r>
              <a:rPr lang="en-US" dirty="0" smtClean="0">
                <a:latin typeface="Times New Roman" pitchFamily="18" charset="0"/>
                <a:cs typeface="Times New Roman" pitchFamily="18" charset="0"/>
              </a:rPr>
              <a:t>The creative principle</a:t>
            </a:r>
          </a:p>
          <a:p>
            <a:pPr algn="just">
              <a:buFont typeface="Wingdings" pitchFamily="2" charset="2"/>
              <a:buChar char="ü"/>
            </a:pPr>
            <a:r>
              <a:rPr lang="en-US" dirty="0" smtClean="0">
                <a:latin typeface="Times New Roman" pitchFamily="18" charset="0"/>
                <a:cs typeface="Times New Roman" pitchFamily="18" charset="0"/>
              </a:rPr>
              <a:t>The activity principle</a:t>
            </a:r>
          </a:p>
          <a:p>
            <a:pPr algn="just">
              <a:buFont typeface="Wingdings" pitchFamily="2" charset="2"/>
              <a:buChar char="ü"/>
            </a:pPr>
            <a:r>
              <a:rPr lang="en-US" dirty="0" smtClean="0">
                <a:latin typeface="Times New Roman" pitchFamily="18" charset="0"/>
                <a:cs typeface="Times New Roman" pitchFamily="18" charset="0"/>
              </a:rPr>
              <a:t>Principle for </a:t>
            </a:r>
            <a:r>
              <a:rPr lang="en-US" dirty="0" err="1" smtClean="0">
                <a:latin typeface="Times New Roman" pitchFamily="18" charset="0"/>
                <a:cs typeface="Times New Roman" pitchFamily="18" charset="0"/>
              </a:rPr>
              <a:t>preperation</a:t>
            </a:r>
            <a:r>
              <a:rPr lang="en-US" dirty="0" smtClean="0">
                <a:latin typeface="Times New Roman" pitchFamily="18" charset="0"/>
                <a:cs typeface="Times New Roman" pitchFamily="18" charset="0"/>
              </a:rPr>
              <a:t> for life</a:t>
            </a:r>
          </a:p>
          <a:p>
            <a:pPr algn="just">
              <a:buFont typeface="Wingdings" pitchFamily="2" charset="2"/>
              <a:buChar char="ü"/>
            </a:pPr>
            <a:r>
              <a:rPr lang="en-US" dirty="0" smtClean="0">
                <a:latin typeface="Times New Roman" pitchFamily="18" charset="0"/>
                <a:cs typeface="Times New Roman" pitchFamily="18" charset="0"/>
              </a:rPr>
              <a:t>Child-</a:t>
            </a:r>
            <a:r>
              <a:rPr lang="en-US" dirty="0" err="1" smtClean="0">
                <a:latin typeface="Times New Roman" pitchFamily="18" charset="0"/>
                <a:cs typeface="Times New Roman" pitchFamily="18" charset="0"/>
              </a:rPr>
              <a:t>centerd</a:t>
            </a:r>
            <a:r>
              <a:rPr lang="en-US" dirty="0" smtClean="0">
                <a:latin typeface="Times New Roman" pitchFamily="18" charset="0"/>
                <a:cs typeface="Times New Roman" pitchFamily="18" charset="0"/>
              </a:rPr>
              <a:t> curriculum</a:t>
            </a:r>
          </a:p>
          <a:p>
            <a:pPr algn="just">
              <a:buFont typeface="Wingdings" pitchFamily="2" charset="2"/>
              <a:buChar char="ü"/>
            </a:pPr>
            <a:r>
              <a:rPr lang="en-US" dirty="0" smtClean="0">
                <a:latin typeface="Times New Roman" pitchFamily="18" charset="0"/>
                <a:cs typeface="Times New Roman" pitchFamily="18" charset="0"/>
              </a:rPr>
              <a:t>Principle of maturity</a:t>
            </a:r>
          </a:p>
          <a:p>
            <a:pPr algn="just">
              <a:buFont typeface="Wingdings" pitchFamily="2" charset="2"/>
              <a:buChar char="ü"/>
            </a:pPr>
            <a:r>
              <a:rPr lang="en-US" dirty="0" smtClean="0">
                <a:latin typeface="Times New Roman" pitchFamily="18" charset="0"/>
                <a:cs typeface="Times New Roman" pitchFamily="18" charset="0"/>
              </a:rPr>
              <a:t>Principle of individual differences</a:t>
            </a:r>
          </a:p>
          <a:p>
            <a:pPr algn="just">
              <a:buFont typeface="Wingdings" pitchFamily="2" charset="2"/>
              <a:buChar char="ü"/>
            </a:pPr>
            <a:r>
              <a:rPr lang="en-US" dirty="0" smtClean="0">
                <a:latin typeface="Times New Roman" pitchFamily="18" charset="0"/>
                <a:cs typeface="Times New Roman" pitchFamily="18" charset="0"/>
              </a:rPr>
              <a:t>Vertical and horizontal articulation</a:t>
            </a:r>
          </a:p>
          <a:p>
            <a:pPr algn="just">
              <a:buFont typeface="Wingdings" pitchFamily="2" charset="2"/>
              <a:buChar char="ü"/>
            </a:pPr>
            <a:r>
              <a:rPr lang="en-US" dirty="0" smtClean="0">
                <a:latin typeface="Times New Roman" pitchFamily="18" charset="0"/>
                <a:cs typeface="Times New Roman" pitchFamily="18" charset="0"/>
              </a:rPr>
              <a:t>Principle of liking with life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91747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FORMS OF CURRICULUM DEVELOPMENT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029200"/>
          </a:xfrm>
        </p:spPr>
        <p:txBody>
          <a:bodyPr>
            <a:normAutofit fontScale="92500" lnSpcReduction="10000"/>
          </a:bodyPr>
          <a:lstStyle/>
          <a:p>
            <a:pPr algn="just"/>
            <a:r>
              <a:rPr lang="en-US" dirty="0" smtClean="0">
                <a:latin typeface="Times New Roman" pitchFamily="18" charset="0"/>
                <a:cs typeface="Times New Roman" pitchFamily="18" charset="0"/>
              </a:rPr>
              <a:t>Forms of curriculum development are as follow:</a:t>
            </a:r>
          </a:p>
          <a:p>
            <a:pPr algn="just">
              <a:buFont typeface="Wingdings" pitchFamily="2" charset="2"/>
              <a:buChar char="ü"/>
            </a:pPr>
            <a:r>
              <a:rPr lang="en-US" dirty="0" smtClean="0">
                <a:latin typeface="Times New Roman" pitchFamily="18" charset="0"/>
                <a:cs typeface="Times New Roman" pitchFamily="18" charset="0"/>
              </a:rPr>
              <a:t>Child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a:t>
            </a:r>
          </a:p>
          <a:p>
            <a:pPr algn="just">
              <a:buFont typeface="Wingdings" pitchFamily="2" charset="2"/>
              <a:buChar char="ü"/>
            </a:pPr>
            <a:r>
              <a:rPr lang="en-US" dirty="0" smtClean="0">
                <a:latin typeface="Times New Roman" pitchFamily="18" charset="0"/>
                <a:cs typeface="Times New Roman" pitchFamily="18" charset="0"/>
              </a:rPr>
              <a:t>Subject-</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a:t>
            </a:r>
          </a:p>
          <a:p>
            <a:pPr algn="just">
              <a:buFont typeface="Wingdings" pitchFamily="2" charset="2"/>
              <a:buChar char="ü"/>
            </a:pPr>
            <a:r>
              <a:rPr lang="en-US" dirty="0" smtClean="0">
                <a:latin typeface="Times New Roman" pitchFamily="18" charset="0"/>
                <a:cs typeface="Times New Roman" pitchFamily="18" charset="0"/>
              </a:rPr>
              <a:t>Activity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a:t>
            </a:r>
          </a:p>
          <a:p>
            <a:pPr algn="just">
              <a:buFont typeface="Wingdings" pitchFamily="2" charset="2"/>
              <a:buChar char="ü"/>
            </a:pPr>
            <a:r>
              <a:rPr lang="en-US" dirty="0" smtClean="0">
                <a:latin typeface="Times New Roman" pitchFamily="18" charset="0"/>
                <a:cs typeface="Times New Roman" pitchFamily="18" charset="0"/>
              </a:rPr>
              <a:t>Life-</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a:t>
            </a:r>
          </a:p>
          <a:p>
            <a:pPr algn="just"/>
            <a:r>
              <a:rPr lang="en-US" b="1" dirty="0" smtClean="0">
                <a:latin typeface="Times New Roman" pitchFamily="18" charset="0"/>
                <a:cs typeface="Times New Roman" pitchFamily="18" charset="0"/>
              </a:rPr>
              <a:t>CHILD CENTRED CURRICULUM</a:t>
            </a:r>
            <a:r>
              <a:rPr lang="en-US" dirty="0" smtClean="0">
                <a:latin typeface="Times New Roman" pitchFamily="18" charset="0"/>
                <a:cs typeface="Times New Roman" pitchFamily="18" charset="0"/>
              </a:rPr>
              <a:t>:</a:t>
            </a:r>
          </a:p>
          <a:p>
            <a:pPr algn="just">
              <a:buFont typeface="Courier New" pitchFamily="49" charset="0"/>
              <a:buChar char="o"/>
            </a:pPr>
            <a:r>
              <a:rPr lang="en-US" dirty="0" smtClean="0">
                <a:latin typeface="Times New Roman" pitchFamily="18" charset="0"/>
                <a:cs typeface="Times New Roman" pitchFamily="18" charset="0"/>
              </a:rPr>
              <a:t>Students are the </a:t>
            </a:r>
            <a:r>
              <a:rPr lang="en-US" dirty="0" err="1" smtClean="0">
                <a:latin typeface="Times New Roman" pitchFamily="18" charset="0"/>
                <a:cs typeface="Times New Roman" pitchFamily="18" charset="0"/>
              </a:rPr>
              <a:t>centre</a:t>
            </a:r>
            <a:r>
              <a:rPr lang="en-US" dirty="0" smtClean="0">
                <a:latin typeface="Times New Roman" pitchFamily="18" charset="0"/>
                <a:cs typeface="Times New Roman" pitchFamily="18" charset="0"/>
              </a:rPr>
              <a:t> or focus of the programme in the student centered curriculum.</a:t>
            </a:r>
          </a:p>
          <a:p>
            <a:pPr algn="just">
              <a:buFont typeface="Courier New" pitchFamily="49" charset="0"/>
              <a:buChar char="o"/>
            </a:pPr>
            <a:r>
              <a:rPr lang="en-US" dirty="0" smtClean="0">
                <a:latin typeface="Times New Roman" pitchFamily="18" charset="0"/>
                <a:cs typeface="Times New Roman" pitchFamily="18" charset="0"/>
              </a:rPr>
              <a:t>The learner centered curriculum puts emphasis on the maximum personal growth of the children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04676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105400"/>
          </a:xfrm>
        </p:spPr>
        <p:txBody>
          <a:bodyPr>
            <a:normAutofit fontScale="92500" lnSpcReduction="10000"/>
          </a:bodyPr>
          <a:lstStyle/>
          <a:p>
            <a:pPr algn="just"/>
            <a:r>
              <a:rPr lang="en-US" b="1" dirty="0" smtClean="0">
                <a:latin typeface="Times New Roman" pitchFamily="18" charset="0"/>
                <a:cs typeface="Times New Roman" pitchFamily="18" charset="0"/>
              </a:rPr>
              <a:t>STRUCTURE OF THE CHILD-CENTRED CURRICULUM:</a:t>
            </a:r>
          </a:p>
          <a:p>
            <a:pPr algn="just">
              <a:buFont typeface="Wingdings" pitchFamily="2" charset="2"/>
              <a:buChar char="ü"/>
            </a:pPr>
            <a:r>
              <a:rPr lang="en-US" dirty="0" smtClean="0">
                <a:latin typeface="Times New Roman" pitchFamily="18" charset="0"/>
                <a:cs typeface="Times New Roman" pitchFamily="18" charset="0"/>
              </a:rPr>
              <a:t>Objectives</a:t>
            </a:r>
          </a:p>
          <a:p>
            <a:pPr algn="just">
              <a:buFont typeface="Wingdings" pitchFamily="2" charset="2"/>
              <a:buChar char="ü"/>
            </a:pPr>
            <a:r>
              <a:rPr lang="en-US" dirty="0" smtClean="0">
                <a:latin typeface="Times New Roman" pitchFamily="18" charset="0"/>
                <a:cs typeface="Times New Roman" pitchFamily="18" charset="0"/>
              </a:rPr>
              <a:t>Contents</a:t>
            </a:r>
          </a:p>
          <a:p>
            <a:pPr algn="just">
              <a:buFont typeface="Wingdings" pitchFamily="2" charset="2"/>
              <a:buChar char="ü"/>
            </a:pPr>
            <a:r>
              <a:rPr lang="en-US" dirty="0" smtClean="0">
                <a:latin typeface="Times New Roman" pitchFamily="18" charset="0"/>
                <a:cs typeface="Times New Roman" pitchFamily="18" charset="0"/>
              </a:rPr>
              <a:t>Materials</a:t>
            </a:r>
          </a:p>
          <a:p>
            <a:pPr algn="just">
              <a:buFont typeface="Wingdings" pitchFamily="2" charset="2"/>
              <a:buChar char="ü"/>
            </a:pPr>
            <a:r>
              <a:rPr lang="en-US" dirty="0" smtClean="0">
                <a:latin typeface="Times New Roman" pitchFamily="18" charset="0"/>
                <a:cs typeface="Times New Roman" pitchFamily="18" charset="0"/>
              </a:rPr>
              <a:t>Activities</a:t>
            </a:r>
          </a:p>
          <a:p>
            <a:pPr algn="just">
              <a:buFont typeface="Wingdings" pitchFamily="2" charset="2"/>
              <a:buChar char="ü"/>
            </a:pPr>
            <a:r>
              <a:rPr lang="en-US" dirty="0" smtClean="0">
                <a:latin typeface="Times New Roman" pitchFamily="18" charset="0"/>
                <a:cs typeface="Times New Roman" pitchFamily="18" charset="0"/>
              </a:rPr>
              <a:t>Grouping</a:t>
            </a:r>
          </a:p>
          <a:p>
            <a:pPr algn="just">
              <a:buFont typeface="Wingdings" pitchFamily="2" charset="2"/>
              <a:buChar char="ü"/>
            </a:pPr>
            <a:r>
              <a:rPr lang="en-US" dirty="0" smtClean="0">
                <a:latin typeface="Times New Roman" pitchFamily="18" charset="0"/>
                <a:cs typeface="Times New Roman" pitchFamily="18" charset="0"/>
              </a:rPr>
              <a:t>Time and space</a:t>
            </a:r>
          </a:p>
          <a:p>
            <a:pPr algn="just">
              <a:buFont typeface="Wingdings" pitchFamily="2" charset="2"/>
              <a:buChar char="ü"/>
            </a:pPr>
            <a:r>
              <a:rPr lang="en-US" dirty="0" smtClean="0">
                <a:latin typeface="Times New Roman" pitchFamily="18" charset="0"/>
                <a:cs typeface="Times New Roman" pitchFamily="18" charset="0"/>
              </a:rPr>
              <a:t>Teaching methodology</a:t>
            </a:r>
          </a:p>
          <a:p>
            <a:pPr algn="just">
              <a:buFont typeface="Wingdings" pitchFamily="2" charset="2"/>
              <a:buChar char="ü"/>
            </a:pPr>
            <a:r>
              <a:rPr lang="en-US" dirty="0" smtClean="0">
                <a:latin typeface="Times New Roman" pitchFamily="18" charset="0"/>
                <a:cs typeface="Times New Roman" pitchFamily="18" charset="0"/>
              </a:rPr>
              <a:t>evaluation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83116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029200"/>
          </a:xfrm>
        </p:spPr>
        <p:txBody>
          <a:bodyPr>
            <a:normAutofit fontScale="92500" lnSpcReduction="10000"/>
          </a:bodyPr>
          <a:lstStyle/>
          <a:p>
            <a:pPr algn="just"/>
            <a:r>
              <a:rPr lang="en-US" b="1" dirty="0" smtClean="0">
                <a:latin typeface="Times New Roman" pitchFamily="18" charset="0"/>
                <a:cs typeface="Times New Roman" pitchFamily="18" charset="0"/>
              </a:rPr>
              <a:t>SUBJECT-CENTRED CURRICULUM:</a:t>
            </a:r>
          </a:p>
          <a:p>
            <a:pPr algn="just">
              <a:buFont typeface="Courier New" pitchFamily="49" charset="0"/>
              <a:buChar char="o"/>
            </a:pPr>
            <a:r>
              <a:rPr lang="en-US" dirty="0" smtClean="0">
                <a:latin typeface="Times New Roman" pitchFamily="18" charset="0"/>
                <a:cs typeface="Times New Roman" pitchFamily="18" charset="0"/>
              </a:rPr>
              <a:t>the subject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is traditional and in most schools the standards of achievement are fixed in terms of mastery over subject matter.</a:t>
            </a:r>
          </a:p>
          <a:p>
            <a:pPr algn="just">
              <a:buFont typeface="Courier New" pitchFamily="49" charset="0"/>
              <a:buChar char="o"/>
            </a:pPr>
            <a:r>
              <a:rPr lang="en-US" dirty="0" smtClean="0">
                <a:latin typeface="Times New Roman" pitchFamily="18" charset="0"/>
                <a:cs typeface="Times New Roman" pitchFamily="18" charset="0"/>
              </a:rPr>
              <a:t>In this type the simplest factors are placed in the beginning grades and the more difficult once in the latter grades.</a:t>
            </a:r>
          </a:p>
          <a:p>
            <a:pPr algn="just">
              <a:buFont typeface="Courier New" pitchFamily="49" charset="0"/>
              <a:buChar char="o"/>
            </a:pPr>
            <a:r>
              <a:rPr lang="en-US" dirty="0" smtClean="0">
                <a:latin typeface="Times New Roman" pitchFamily="18" charset="0"/>
                <a:cs typeface="Times New Roman" pitchFamily="18" charset="0"/>
              </a:rPr>
              <a:t>In subject-</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the content is universally true and hence is not effected by local situations.</a:t>
            </a:r>
          </a:p>
          <a:p>
            <a:pPr algn="just">
              <a:buFont typeface="Courier New" pitchFamily="49" charset="0"/>
              <a:buChar char="o"/>
            </a:pPr>
            <a:r>
              <a:rPr lang="en-US" dirty="0" smtClean="0">
                <a:latin typeface="Times New Roman" pitchFamily="18" charset="0"/>
                <a:cs typeface="Times New Roman" pitchFamily="18" charset="0"/>
              </a:rPr>
              <a:t>Subject matter is selected and organized before the teaching situation.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97834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lnSpcReduction="10000"/>
          </a:bodyPr>
          <a:lstStyle/>
          <a:p>
            <a:pPr algn="just"/>
            <a:r>
              <a:rPr lang="en-US" b="1" dirty="0" smtClean="0">
                <a:latin typeface="Times New Roman" pitchFamily="18" charset="0"/>
                <a:cs typeface="Times New Roman" pitchFamily="18" charset="0"/>
              </a:rPr>
              <a:t>ACTIVITY-CENTRED CURRICULUM:</a:t>
            </a:r>
          </a:p>
          <a:p>
            <a:pPr algn="just">
              <a:buFont typeface="Courier New" pitchFamily="49" charset="0"/>
              <a:buChar char="o"/>
            </a:pPr>
            <a:r>
              <a:rPr lang="en-US" dirty="0" smtClean="0">
                <a:latin typeface="Times New Roman" pitchFamily="18" charset="0"/>
                <a:cs typeface="Times New Roman" pitchFamily="18" charset="0"/>
              </a:rPr>
              <a:t>in activity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,the students learn the subject through interesting activities. these activities motivate the life process.</a:t>
            </a:r>
          </a:p>
          <a:p>
            <a:pPr algn="just">
              <a:buFont typeface="Courier New" pitchFamily="49" charset="0"/>
              <a:buChar char="o"/>
            </a:pPr>
            <a:r>
              <a:rPr lang="en-US" dirty="0" smtClean="0">
                <a:latin typeface="Times New Roman" pitchFamily="18" charset="0"/>
                <a:cs typeface="Times New Roman" pitchFamily="18" charset="0"/>
              </a:rPr>
              <a:t>Activity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gives importance to “learning by doing”.</a:t>
            </a:r>
          </a:p>
          <a:p>
            <a:pPr algn="just">
              <a:buFont typeface="Courier New" pitchFamily="49" charset="0"/>
              <a:buChar char="o"/>
            </a:pPr>
            <a:r>
              <a:rPr lang="en-US" dirty="0" smtClean="0">
                <a:latin typeface="Times New Roman" pitchFamily="18" charset="0"/>
                <a:cs typeface="Times New Roman" pitchFamily="18" charset="0"/>
              </a:rPr>
              <a:t>Laboratory activities and field trips are considered as important  method of learning.</a:t>
            </a:r>
          </a:p>
          <a:p>
            <a:pPr algn="just">
              <a:buFont typeface="Courier New" pitchFamily="49" charset="0"/>
              <a:buChar char="o"/>
            </a:pPr>
            <a:r>
              <a:rPr lang="en-US" dirty="0" smtClean="0">
                <a:latin typeface="Times New Roman" pitchFamily="18" charset="0"/>
                <a:cs typeface="Times New Roman" pitchFamily="18" charset="0"/>
              </a:rPr>
              <a:t>This curriculum consist of the activities like weaving, box preparation, small model houses etc.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98672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b="1" dirty="0" smtClean="0">
                <a:latin typeface="Times New Roman" pitchFamily="18" charset="0"/>
                <a:cs typeface="Times New Roman" pitchFamily="18" charset="0"/>
              </a:rPr>
              <a:t>LIFE –CENTRED CURRICULUM:</a:t>
            </a:r>
          </a:p>
          <a:p>
            <a:pPr algn="just">
              <a:buFont typeface="Courier New" pitchFamily="49" charset="0"/>
              <a:buChar char="o"/>
            </a:pPr>
            <a:r>
              <a:rPr lang="en-US" dirty="0" smtClean="0">
                <a:latin typeface="Times New Roman" pitchFamily="18" charset="0"/>
                <a:cs typeface="Times New Roman" pitchFamily="18" charset="0"/>
              </a:rPr>
              <a:t>Life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is constructed according to the child’s immediate needs and interest .</a:t>
            </a:r>
          </a:p>
          <a:p>
            <a:pPr algn="just">
              <a:buFont typeface="Courier New" pitchFamily="49" charset="0"/>
              <a:buChar char="o"/>
            </a:pPr>
            <a:r>
              <a:rPr lang="en-US" dirty="0" smtClean="0">
                <a:latin typeface="Times New Roman" pitchFamily="18" charset="0"/>
                <a:cs typeface="Times New Roman" pitchFamily="18" charset="0"/>
              </a:rPr>
              <a:t>It keeps in view what sort of person the child is to be in future and also what type of a person is here and now.</a:t>
            </a:r>
          </a:p>
          <a:p>
            <a:pPr algn="just">
              <a:buFont typeface="Courier New" pitchFamily="49" charset="0"/>
              <a:buChar char="o"/>
            </a:pPr>
            <a:r>
              <a:rPr lang="en-US" dirty="0" smtClean="0">
                <a:latin typeface="Times New Roman" pitchFamily="18" charset="0"/>
                <a:cs typeface="Times New Roman" pitchFamily="18" charset="0"/>
              </a:rPr>
              <a:t>It provide such opportunities and creates such conditions as are given the maximum freedom to express themselves and thus they develop fully in accordance with their own nature.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70485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fontScale="92500"/>
          </a:bodyPr>
          <a:lstStyle/>
          <a:p>
            <a:pPr algn="just"/>
            <a:r>
              <a:rPr lang="en-US" b="1" dirty="0" smtClean="0">
                <a:latin typeface="Times New Roman" pitchFamily="18" charset="0"/>
                <a:cs typeface="Times New Roman" pitchFamily="18" charset="0"/>
              </a:rPr>
              <a:t>EXPERIENCE-CENTRED CURRICULUM</a:t>
            </a:r>
            <a:r>
              <a:rPr lang="en-US" dirty="0" smtClean="0">
                <a:latin typeface="Times New Roman" pitchFamily="18" charset="0"/>
                <a:cs typeface="Times New Roman" pitchFamily="18" charset="0"/>
              </a:rPr>
              <a:t>:</a:t>
            </a:r>
          </a:p>
          <a:p>
            <a:pPr algn="just">
              <a:buFont typeface="Courier New" pitchFamily="49" charset="0"/>
              <a:buChar char="o"/>
            </a:pPr>
            <a:r>
              <a:rPr lang="en-US" dirty="0" smtClean="0">
                <a:latin typeface="Times New Roman" pitchFamily="18" charset="0"/>
                <a:cs typeface="Times New Roman" pitchFamily="18" charset="0"/>
              </a:rPr>
              <a:t>In the experience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the content, activities and structures of instruction are designed to provide a series of purposeful experiences growing out of the interest ,purposes and need of the learners.</a:t>
            </a:r>
          </a:p>
          <a:p>
            <a:pPr algn="just">
              <a:buFont typeface="Courier New" pitchFamily="49" charset="0"/>
              <a:buChar char="o"/>
            </a:pPr>
            <a:r>
              <a:rPr lang="en-US" dirty="0" smtClean="0">
                <a:latin typeface="Times New Roman" pitchFamily="18" charset="0"/>
                <a:cs typeface="Times New Roman" pitchFamily="18" charset="0"/>
              </a:rPr>
              <a:t>The experience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is quite close to activity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a:t>
            </a: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owever the experience </a:t>
            </a:r>
            <a:r>
              <a:rPr lang="en-US" dirty="0" err="1" smtClean="0">
                <a:latin typeface="Times New Roman" pitchFamily="18" charset="0"/>
                <a:cs typeface="Times New Roman" pitchFamily="18" charset="0"/>
              </a:rPr>
              <a:t>centred</a:t>
            </a:r>
            <a:r>
              <a:rPr lang="en-US" dirty="0" smtClean="0">
                <a:latin typeface="Times New Roman" pitchFamily="18" charset="0"/>
                <a:cs typeface="Times New Roman" pitchFamily="18" charset="0"/>
              </a:rPr>
              <a:t> curriculum lays emphasis on the development of reasoning and inquiry and exploration. every purposeful activity ends in a healthy experience.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92214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5400" y="1600200"/>
            <a:ext cx="9118600" cy="5105400"/>
          </a:xfrm>
        </p:spPr>
        <p:txBody>
          <a:bodyPr/>
          <a:lstStyle/>
          <a:p>
            <a:pPr algn="just"/>
            <a:r>
              <a:rPr lang="en-US" b="1" dirty="0" smtClean="0">
                <a:latin typeface="Times New Roman" pitchFamily="18" charset="0"/>
                <a:cs typeface="Times New Roman" pitchFamily="18" charset="0"/>
              </a:rPr>
              <a:t>ENVIRONMENT –BASED CURRICULUM:</a:t>
            </a:r>
          </a:p>
          <a:p>
            <a:pPr>
              <a:buFont typeface="Courier New" pitchFamily="49" charset="0"/>
              <a:buChar char="o"/>
            </a:pPr>
            <a:r>
              <a:rPr lang="en-US" dirty="0" smtClean="0">
                <a:latin typeface="Times New Roman" pitchFamily="18" charset="0"/>
                <a:cs typeface="Times New Roman" pitchFamily="18" charset="0"/>
              </a:rPr>
              <a:t>The individual lives in physical ,natural , social and cultural environment.</a:t>
            </a:r>
          </a:p>
          <a:p>
            <a:pPr>
              <a:buFont typeface="Courier New" pitchFamily="49" charset="0"/>
              <a:buChar char="o"/>
            </a:pPr>
            <a:r>
              <a:rPr lang="en-US" dirty="0" smtClean="0">
                <a:latin typeface="Times New Roman" pitchFamily="18" charset="0"/>
                <a:cs typeface="Times New Roman" pitchFamily="18" charset="0"/>
              </a:rPr>
              <a:t>He is a part and parcel of the physical world of men and matter ; and he lives amidst nature including vegetation ,water , wind and so on . </a:t>
            </a:r>
            <a:r>
              <a:rPr lang="en-US" dirty="0">
                <a:latin typeface="Times New Roman" pitchFamily="18" charset="0"/>
                <a:cs typeface="Times New Roman" pitchFamily="18" charset="0"/>
              </a:rPr>
              <a:t>N</a:t>
            </a:r>
            <a:r>
              <a:rPr lang="en-US" dirty="0" smtClean="0">
                <a:latin typeface="Times New Roman" pitchFamily="18" charset="0"/>
                <a:cs typeface="Times New Roman" pitchFamily="18" charset="0"/>
              </a:rPr>
              <a:t>aturally the individual has more affinity towards a curriculum dealing with his own environment.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6356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Times New Roman" pitchFamily="18" charset="0"/>
                <a:cs typeface="Times New Roman" pitchFamily="18" charset="0"/>
              </a:rPr>
              <a:t>INTRODUCTION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lstStyle/>
          <a:p>
            <a:pPr algn="just">
              <a:buFont typeface="Wingdings" pitchFamily="2" charset="2"/>
              <a:buChar char="§"/>
            </a:pPr>
            <a:r>
              <a:rPr lang="en-US" dirty="0" smtClean="0">
                <a:latin typeface="Times New Roman" pitchFamily="18" charset="0"/>
                <a:cs typeface="Times New Roman" pitchFamily="18" charset="0"/>
              </a:rPr>
              <a:t>Curriculum is an area of vital importance to the professional teacher.</a:t>
            </a:r>
          </a:p>
          <a:p>
            <a:pPr algn="just">
              <a:buFont typeface="Wingdings" pitchFamily="2" charset="2"/>
              <a:buChar char="§"/>
            </a:pPr>
            <a:r>
              <a:rPr lang="en-US" dirty="0" smtClean="0">
                <a:latin typeface="Times New Roman" pitchFamily="18" charset="0"/>
                <a:cs typeface="Times New Roman" pitchFamily="18" charset="0"/>
              </a:rPr>
              <a:t>Over the past two decades the study of curriculum has become an established part of teacher education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All serving teachers have become familiar with the concepts of curriculum in some way.</a:t>
            </a:r>
          </a:p>
          <a:p>
            <a:pPr algn="just">
              <a:buFont typeface="Wingdings" pitchFamily="2" charset="2"/>
              <a:buChar char="§"/>
            </a:pPr>
            <a:r>
              <a:rPr lang="en-US" dirty="0" smtClean="0">
                <a:latin typeface="Times New Roman" pitchFamily="18" charset="0"/>
                <a:cs typeface="Times New Roman" pitchFamily="18" charset="0"/>
              </a:rPr>
              <a:t>Curriculum is after all ,the very substance of schooling for teachers in school.</a:t>
            </a:r>
          </a:p>
          <a:p>
            <a:pPr>
              <a:buFont typeface="Wingdings" pitchFamily="2" charset="2"/>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519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410200"/>
          </a:xfrm>
        </p:spPr>
        <p:txBody>
          <a:bodyPr/>
          <a:lstStyle/>
          <a:p>
            <a:pPr algn="just">
              <a:buFont typeface="Wingdings" pitchFamily="2" charset="2"/>
              <a:buChar char="§"/>
            </a:pPr>
            <a:r>
              <a:rPr lang="en-US" dirty="0" smtClean="0">
                <a:latin typeface="Times New Roman" pitchFamily="18" charset="0"/>
                <a:cs typeface="Times New Roman" pitchFamily="18" charset="0"/>
              </a:rPr>
              <a:t>Teachers need to be knowledgeable about curriculum and understand the process which curricula may be developed.</a:t>
            </a:r>
          </a:p>
          <a:p>
            <a:pPr algn="just">
              <a:buFont typeface="Wingdings" pitchFamily="2" charset="2"/>
              <a:buChar char="§"/>
            </a:pPr>
            <a:r>
              <a:rPr lang="en-US" dirty="0" smtClean="0">
                <a:latin typeface="Times New Roman" pitchFamily="18" charset="0"/>
                <a:cs typeface="Times New Roman" pitchFamily="18" charset="0"/>
              </a:rPr>
              <a:t>In this unit different concepts associated with curriculum ,its nature ,important definitions and characteristics, its need and scope ,its planning and development including characteristics involved and effectiveness ,its major tasks, and so forth, have been discussed.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6679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Times New Roman" pitchFamily="18" charset="0"/>
                <a:cs typeface="Times New Roman" pitchFamily="18" charset="0"/>
              </a:rPr>
              <a:t>CONCEPT OF CURRICULUM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lstStyle/>
          <a:p>
            <a:pPr algn="just">
              <a:buFont typeface="Wingdings" pitchFamily="2" charset="2"/>
              <a:buChar char="§"/>
            </a:pPr>
            <a:r>
              <a:rPr lang="en-US" dirty="0" smtClean="0">
                <a:latin typeface="Times New Roman" pitchFamily="18" charset="0"/>
                <a:cs typeface="Times New Roman" pitchFamily="18" charset="0"/>
              </a:rPr>
              <a:t>In the past the major aim of education was the acquisition of a fund of information.</a:t>
            </a:r>
          </a:p>
          <a:p>
            <a:pPr algn="just">
              <a:buFont typeface="Wingdings" pitchFamily="2" charset="2"/>
              <a:buChar char="§"/>
            </a:pPr>
            <a:r>
              <a:rPr lang="en-US" dirty="0" smtClean="0">
                <a:latin typeface="Times New Roman" pitchFamily="18" charset="0"/>
                <a:cs typeface="Times New Roman" pitchFamily="18" charset="0"/>
              </a:rPr>
              <a:t>It was therefore the curriculum began to be regarded as synonyms with subject of instructions.</a:t>
            </a:r>
          </a:p>
          <a:p>
            <a:pPr algn="just">
              <a:buFont typeface="Wingdings" pitchFamily="2" charset="2"/>
              <a:buChar char="§"/>
            </a:pPr>
            <a:r>
              <a:rPr lang="en-US" dirty="0" smtClean="0">
                <a:latin typeface="Times New Roman" pitchFamily="18" charset="0"/>
                <a:cs typeface="Times New Roman" pitchFamily="18" charset="0"/>
              </a:rPr>
              <a:t>The aims and objectives of education have been changing from time to time with the change in the </a:t>
            </a:r>
            <a:r>
              <a:rPr lang="en-US" dirty="0" err="1" smtClean="0">
                <a:latin typeface="Times New Roman" pitchFamily="18" charset="0"/>
                <a:cs typeface="Times New Roman" pitchFamily="18" charset="0"/>
              </a:rPr>
              <a:t>philosphy</a:t>
            </a:r>
            <a:r>
              <a:rPr lang="en-US" dirty="0" smtClean="0">
                <a:latin typeface="Times New Roman" pitchFamily="18" charset="0"/>
                <a:cs typeface="Times New Roman" pitchFamily="18" charset="0"/>
              </a:rPr>
              <a:t> of life and the need of the country.</a:t>
            </a:r>
          </a:p>
          <a:p>
            <a:pPr algn="just">
              <a:buFont typeface="Wingdings" pitchFamily="2" charset="2"/>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7242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DEFINITION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lnSpcReduction="10000"/>
          </a:bodyPr>
          <a:lstStyle/>
          <a:p>
            <a:pPr algn="just">
              <a:buFont typeface="Wingdings" pitchFamily="2" charset="2"/>
              <a:buChar char="§"/>
            </a:pPr>
            <a:r>
              <a:rPr lang="en-US" dirty="0" smtClean="0">
                <a:latin typeface="Times New Roman" pitchFamily="18" charset="0"/>
                <a:cs typeface="Times New Roman" pitchFamily="18" charset="0"/>
              </a:rPr>
              <a:t>The term “curriculum” is defined in many ways by educators.</a:t>
            </a:r>
          </a:p>
          <a:p>
            <a:pPr algn="just">
              <a:buFont typeface="Wingdings" pitchFamily="2" charset="2"/>
              <a:buChar char="§"/>
            </a:pPr>
            <a:r>
              <a:rPr lang="en-US" dirty="0" smtClean="0">
                <a:latin typeface="Times New Roman" pitchFamily="18" charset="0"/>
                <a:cs typeface="Times New Roman" pitchFamily="18" charset="0"/>
              </a:rPr>
              <a:t>Some define it in descriptive terms i-e what curriculum is ?</a:t>
            </a:r>
          </a:p>
          <a:p>
            <a:pPr algn="just">
              <a:buFont typeface="Wingdings" pitchFamily="2" charset="2"/>
              <a:buChar char="§"/>
            </a:pPr>
            <a:r>
              <a:rPr lang="en-US" dirty="0" smtClean="0">
                <a:latin typeface="Times New Roman" pitchFamily="18" charset="0"/>
                <a:cs typeface="Times New Roman" pitchFamily="18" charset="0"/>
              </a:rPr>
              <a:t>Some define it in prescribed term i-e what curriculum ought to be ?</a:t>
            </a:r>
          </a:p>
          <a:p>
            <a:pPr algn="just">
              <a:buFont typeface="Wingdings" pitchFamily="2" charset="2"/>
              <a:buChar char="§"/>
            </a:pPr>
            <a:r>
              <a:rPr lang="en-US" dirty="0" smtClean="0">
                <a:latin typeface="Times New Roman" pitchFamily="18" charset="0"/>
                <a:cs typeface="Times New Roman" pitchFamily="18" charset="0"/>
              </a:rPr>
              <a:t>Some are as follow:</a:t>
            </a:r>
          </a:p>
          <a:p>
            <a:pPr algn="just"/>
            <a:r>
              <a:rPr lang="en-US" dirty="0" smtClean="0">
                <a:latin typeface="Times New Roman" pitchFamily="18" charset="0"/>
                <a:cs typeface="Times New Roman" pitchFamily="18" charset="0"/>
              </a:rPr>
              <a:t>In the word of H.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obert Beck, ”curriculum is the sum of the educational experiences that children have in school”.</a:t>
            </a:r>
          </a:p>
        </p:txBody>
      </p:sp>
    </p:spTree>
    <p:extLst>
      <p:ext uri="{BB962C8B-B14F-4D97-AF65-F5344CB8AC3E}">
        <p14:creationId xmlns:p14="http://schemas.microsoft.com/office/powerpoint/2010/main" val="2306863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CONTINUE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lstStyle/>
          <a:p>
            <a:pPr algn="just"/>
            <a:r>
              <a:rPr lang="en-US" dirty="0" smtClean="0">
                <a:latin typeface="Times New Roman" pitchFamily="18" charset="0"/>
                <a:cs typeface="Times New Roman" pitchFamily="18" charset="0"/>
              </a:rPr>
              <a:t>“curriculum is a plan for learning “(taba,1962)</a:t>
            </a:r>
          </a:p>
          <a:p>
            <a:pPr algn="just"/>
            <a:r>
              <a:rPr lang="en-US" dirty="0" smtClean="0">
                <a:latin typeface="Times New Roman" pitchFamily="18" charset="0"/>
                <a:cs typeface="Times New Roman" pitchFamily="18" charset="0"/>
              </a:rPr>
              <a:t>“curriculum is all the experiences of a learner has under the guidance of the school”(foshy,1969)</a:t>
            </a:r>
          </a:p>
          <a:p>
            <a:pPr algn="just"/>
            <a:r>
              <a:rPr lang="en-US" dirty="0" smtClean="0">
                <a:latin typeface="Times New Roman" pitchFamily="18" charset="0"/>
                <a:cs typeface="Times New Roman" pitchFamily="18" charset="0"/>
              </a:rPr>
              <a:t>R.Doll,1982 has stated “curriculum embodies all the experiences which are offered to learners under the auspices or direction of the school “</a:t>
            </a:r>
          </a:p>
          <a:p>
            <a:pPr algn="just"/>
            <a:r>
              <a:rPr lang="en-US" dirty="0" smtClean="0">
                <a:latin typeface="Times New Roman" pitchFamily="18" charset="0"/>
                <a:cs typeface="Times New Roman" pitchFamily="18" charset="0"/>
              </a:rPr>
              <a:t>Alberty A ,1959, define curriculum as ,”the sum total of student activities which the school sponsors for the purpose of achieving its objectives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169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700"/>
            <a:ext cx="8610600" cy="882650"/>
          </a:xfrm>
        </p:spPr>
        <p:txBody>
          <a:bodyPr>
            <a:normAutofit fontScale="90000"/>
          </a:bodyPr>
          <a:lstStyle/>
          <a:p>
            <a:pPr algn="ctr"/>
            <a:r>
              <a:rPr lang="en-US" b="1" dirty="0" smtClean="0">
                <a:latin typeface="Times New Roman" pitchFamily="18" charset="0"/>
                <a:cs typeface="Times New Roman" pitchFamily="18" charset="0"/>
              </a:rPr>
              <a:t>DIFFERENCE </a:t>
            </a:r>
            <a:r>
              <a:rPr lang="en-US" b="1" dirty="0">
                <a:latin typeface="Times New Roman" pitchFamily="18" charset="0"/>
                <a:cs typeface="Times New Roman" pitchFamily="18" charset="0"/>
              </a:rPr>
              <a:t>BETWEEN CURRICULUM AND SYLLABUS </a:t>
            </a:r>
          </a:p>
        </p:txBody>
      </p:sp>
      <p:sp>
        <p:nvSpPr>
          <p:cNvPr id="3" name="Text Placeholder 2"/>
          <p:cNvSpPr>
            <a:spLocks noGrp="1"/>
          </p:cNvSpPr>
          <p:nvPr>
            <p:ph type="body" idx="1"/>
          </p:nvPr>
        </p:nvSpPr>
        <p:spPr>
          <a:xfrm>
            <a:off x="304800" y="838200"/>
            <a:ext cx="4290556" cy="639762"/>
          </a:xfrm>
        </p:spPr>
        <p:txBody>
          <a:bodyPr/>
          <a:lstStyle/>
          <a:p>
            <a:r>
              <a:rPr lang="en-US" sz="2400" dirty="0" smtClean="0">
                <a:latin typeface="Times New Roman" pitchFamily="18" charset="0"/>
                <a:cs typeface="Times New Roman" pitchFamily="18" charset="0"/>
              </a:rPr>
              <a:t>CURRICULUM</a:t>
            </a:r>
            <a:endParaRPr lang="en-US" dirty="0">
              <a:latin typeface="Times New Roman" pitchFamily="18" charset="0"/>
              <a:cs typeface="Times New Roman" pitchFamily="18" charset="0"/>
            </a:endParaRPr>
          </a:p>
        </p:txBody>
      </p:sp>
      <p:sp>
        <p:nvSpPr>
          <p:cNvPr id="5" name="Text Placeholder 4"/>
          <p:cNvSpPr>
            <a:spLocks noGrp="1"/>
          </p:cNvSpPr>
          <p:nvPr>
            <p:ph type="body" sz="half" idx="3"/>
          </p:nvPr>
        </p:nvSpPr>
        <p:spPr>
          <a:xfrm>
            <a:off x="4724400" y="838200"/>
            <a:ext cx="4292241" cy="639762"/>
          </a:xfrm>
        </p:spPr>
        <p:txBody>
          <a:bodyPr/>
          <a:lstStyle/>
          <a:p>
            <a:r>
              <a:rPr lang="en-US" sz="2400" dirty="0" smtClean="0">
                <a:latin typeface="Times New Roman" pitchFamily="18" charset="0"/>
                <a:cs typeface="Times New Roman" pitchFamily="18" charset="0"/>
              </a:rPr>
              <a:t>SYLLABUS</a:t>
            </a:r>
            <a:endParaRPr lang="en-US" dirty="0">
              <a:latin typeface="Times New Roman" pitchFamily="18" charset="0"/>
              <a:cs typeface="Times New Roman" pitchFamily="18" charset="0"/>
            </a:endParaRPr>
          </a:p>
        </p:txBody>
      </p:sp>
      <p:sp>
        <p:nvSpPr>
          <p:cNvPr id="4" name="Content Placeholder 3"/>
          <p:cNvSpPr>
            <a:spLocks noGrp="1"/>
          </p:cNvSpPr>
          <p:nvPr>
            <p:ph sz="quarter" idx="2"/>
          </p:nvPr>
        </p:nvSpPr>
        <p:spPr>
          <a:xfrm>
            <a:off x="-12700" y="1676400"/>
            <a:ext cx="4432300" cy="4343401"/>
          </a:xfrm>
        </p:spPr>
        <p:txBody>
          <a:bodyPr>
            <a:normAutofit fontScale="92500" lnSpcReduction="10000"/>
          </a:bodyPr>
          <a:lstStyle/>
          <a:p>
            <a:pPr algn="just"/>
            <a:r>
              <a:rPr lang="en-US" dirty="0" smtClean="0">
                <a:latin typeface="Times New Roman" pitchFamily="18" charset="0"/>
                <a:cs typeface="Times New Roman" pitchFamily="18" charset="0"/>
              </a:rPr>
              <a:t>Acc. to taba ,curriculum is a plan for learning .curriculum refer to all the learning experience provided to the learner by the teacher in the school.</a:t>
            </a:r>
          </a:p>
          <a:p>
            <a:pPr algn="just"/>
            <a:r>
              <a:rPr lang="en-US" dirty="0" smtClean="0">
                <a:latin typeface="Times New Roman" pitchFamily="18" charset="0"/>
                <a:cs typeface="Times New Roman" pitchFamily="18" charset="0"/>
              </a:rPr>
              <a:t>Curriculum </a:t>
            </a:r>
            <a:r>
              <a:rPr lang="en-US" dirty="0" smtClean="0">
                <a:latin typeface="Times New Roman" pitchFamily="18" charset="0"/>
                <a:cs typeface="Times New Roman" pitchFamily="18" charset="0"/>
              </a:rPr>
              <a:t>consist of five components :</a:t>
            </a:r>
          </a:p>
          <a:p>
            <a:pPr algn="just">
              <a:buFont typeface="Wingdings" pitchFamily="2" charset="2"/>
              <a:buChar char="ü"/>
            </a:pPr>
            <a:r>
              <a:rPr lang="en-US" dirty="0" smtClean="0">
                <a:latin typeface="Times New Roman" pitchFamily="18" charset="0"/>
                <a:cs typeface="Times New Roman" pitchFamily="18" charset="0"/>
              </a:rPr>
              <a:t>the learner and society</a:t>
            </a:r>
          </a:p>
          <a:p>
            <a:pPr algn="just">
              <a:buFont typeface="Wingdings" pitchFamily="2" charset="2"/>
              <a:buChar char="ü"/>
            </a:pPr>
            <a:r>
              <a:rPr lang="en-US" dirty="0" smtClean="0">
                <a:latin typeface="Times New Roman" pitchFamily="18" charset="0"/>
                <a:cs typeface="Times New Roman" pitchFamily="18" charset="0"/>
              </a:rPr>
              <a:t>Aims and objectives</a:t>
            </a:r>
          </a:p>
          <a:p>
            <a:pPr algn="just">
              <a:buFont typeface="Wingdings" pitchFamily="2" charset="2"/>
              <a:buChar char="ü"/>
            </a:pPr>
            <a:r>
              <a:rPr lang="en-US" dirty="0" smtClean="0">
                <a:latin typeface="Times New Roman" pitchFamily="18" charset="0"/>
                <a:cs typeface="Times New Roman" pitchFamily="18" charset="0"/>
              </a:rPr>
              <a:t>Content or subject matter</a:t>
            </a:r>
          </a:p>
          <a:p>
            <a:pPr algn="just">
              <a:buFont typeface="Wingdings" pitchFamily="2" charset="2"/>
              <a:buChar char="ü"/>
            </a:pPr>
            <a:r>
              <a:rPr lang="en-US" dirty="0" smtClean="0">
                <a:latin typeface="Times New Roman" pitchFamily="18" charset="0"/>
                <a:cs typeface="Times New Roman" pitchFamily="18" charset="0"/>
              </a:rPr>
              <a:t>Methodology and environment</a:t>
            </a:r>
          </a:p>
          <a:p>
            <a:pPr algn="just">
              <a:buFont typeface="Wingdings" pitchFamily="2" charset="2"/>
              <a:buChar char="ü"/>
            </a:pPr>
            <a:r>
              <a:rPr lang="en-US" dirty="0" smtClean="0">
                <a:latin typeface="Times New Roman" pitchFamily="18" charset="0"/>
                <a:cs typeface="Times New Roman" pitchFamily="18" charset="0"/>
              </a:rPr>
              <a:t>evaluation</a:t>
            </a:r>
          </a:p>
          <a:p>
            <a:pPr algn="just">
              <a:buFont typeface="Wingdings" pitchFamily="2" charset="2"/>
              <a:buChar char="ü"/>
            </a:pPr>
            <a:endParaRPr lang="en-US" dirty="0" smtClean="0">
              <a:latin typeface="Times New Roman" pitchFamily="18" charset="0"/>
              <a:cs typeface="Times New Roman" pitchFamily="18" charset="0"/>
            </a:endParaRPr>
          </a:p>
          <a:p>
            <a:pPr>
              <a:buFont typeface="Wingdings" pitchFamily="2" charset="2"/>
              <a:buChar char="ü"/>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4648200" y="1600200"/>
            <a:ext cx="4288536" cy="3941763"/>
          </a:xfrm>
        </p:spPr>
        <p:txBody>
          <a:bodyPr>
            <a:normAutofit fontScale="92500"/>
          </a:bodyPr>
          <a:lstStyle/>
          <a:p>
            <a:pPr algn="just"/>
            <a:r>
              <a:rPr lang="en-US" dirty="0" smtClean="0">
                <a:latin typeface="Times New Roman" pitchFamily="18" charset="0"/>
                <a:cs typeface="Times New Roman" pitchFamily="18" charset="0"/>
              </a:rPr>
              <a:t>Syllabus is a document which derives its content from the curriculum .it is a summary </a:t>
            </a:r>
            <a:r>
              <a:rPr lang="en-US" dirty="0" err="1" smtClean="0">
                <a:latin typeface="Times New Roman" pitchFamily="18" charset="0"/>
                <a:cs typeface="Times New Roman" pitchFamily="18" charset="0"/>
              </a:rPr>
              <a:t>oer</a:t>
            </a:r>
            <a:r>
              <a:rPr lang="en-US" dirty="0" smtClean="0">
                <a:latin typeface="Times New Roman" pitchFamily="18" charset="0"/>
                <a:cs typeface="Times New Roman" pitchFamily="18" charset="0"/>
              </a:rPr>
              <a:t> an outline of a course of studies .it is a </a:t>
            </a:r>
            <a:r>
              <a:rPr lang="en-US"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programme of lessons.</a:t>
            </a:r>
          </a:p>
          <a:p>
            <a:pPr algn="just"/>
            <a:r>
              <a:rPr lang="en-US" dirty="0" smtClean="0">
                <a:latin typeface="Times New Roman" pitchFamily="18" charset="0"/>
                <a:cs typeface="Times New Roman" pitchFamily="18" charset="0"/>
              </a:rPr>
              <a:t>Syllabus consist of three components:</a:t>
            </a:r>
          </a:p>
          <a:p>
            <a:pPr algn="just">
              <a:buFont typeface="Wingdings" pitchFamily="2" charset="2"/>
              <a:buChar char="ü"/>
            </a:pPr>
            <a:r>
              <a:rPr lang="en-US" dirty="0" smtClean="0">
                <a:latin typeface="Times New Roman" pitchFamily="18" charset="0"/>
                <a:cs typeface="Times New Roman" pitchFamily="18" charset="0"/>
              </a:rPr>
              <a:t>Aims and objectives</a:t>
            </a:r>
          </a:p>
          <a:p>
            <a:pPr algn="just">
              <a:buFont typeface="Wingdings" pitchFamily="2" charset="2"/>
              <a:buChar char="ü"/>
            </a:pPr>
            <a:r>
              <a:rPr lang="en-US" dirty="0" smtClean="0">
                <a:latin typeface="Times New Roman" pitchFamily="18" charset="0"/>
                <a:cs typeface="Times New Roman" pitchFamily="18" charset="0"/>
              </a:rPr>
              <a:t>Contents</a:t>
            </a:r>
          </a:p>
          <a:p>
            <a:pPr algn="just">
              <a:buFont typeface="Wingdings" pitchFamily="2" charset="2"/>
              <a:buChar char="ü"/>
            </a:pPr>
            <a:r>
              <a:rPr lang="en-US" dirty="0" smtClean="0">
                <a:latin typeface="Times New Roman" pitchFamily="18" charset="0"/>
                <a:cs typeface="Times New Roman" pitchFamily="18" charset="0"/>
              </a:rPr>
              <a:t>reference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2518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normAutofit fontScale="90000"/>
          </a:bodyPr>
          <a:lstStyle/>
          <a:p>
            <a:pPr algn="ctr"/>
            <a:r>
              <a:rPr lang="en-US" b="1" dirty="0" smtClean="0">
                <a:latin typeface="Times New Roman" pitchFamily="18" charset="0"/>
                <a:cs typeface="Times New Roman" pitchFamily="18" charset="0"/>
              </a:rPr>
              <a:t>CHARACTERISTICS OF GOOD CURRICULUM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410200"/>
          </a:xfrm>
        </p:spPr>
        <p:txBody>
          <a:bodyPr/>
          <a:lstStyle/>
          <a:p>
            <a:pPr marL="0" indent="0" algn="just">
              <a:buNone/>
            </a:pPr>
            <a:r>
              <a:rPr lang="en-US" dirty="0" smtClean="0">
                <a:latin typeface="Times New Roman" pitchFamily="18" charset="0"/>
                <a:cs typeface="Times New Roman" pitchFamily="18" charset="0"/>
              </a:rPr>
              <a:t>The following are the good characteristics of curriculum:</a:t>
            </a:r>
          </a:p>
          <a:p>
            <a:pPr algn="just">
              <a:buFont typeface="Wingdings" pitchFamily="2" charset="2"/>
              <a:buChar char="§"/>
            </a:pPr>
            <a:r>
              <a:rPr lang="en-US" dirty="0" smtClean="0">
                <a:latin typeface="Times New Roman" pitchFamily="18" charset="0"/>
                <a:cs typeface="Times New Roman" pitchFamily="18" charset="0"/>
              </a:rPr>
              <a:t>Totality of activities</a:t>
            </a:r>
          </a:p>
          <a:p>
            <a:pPr algn="just">
              <a:buFont typeface="Wingdings" pitchFamily="2" charset="2"/>
              <a:buChar char="§"/>
            </a:pPr>
            <a:r>
              <a:rPr lang="en-US" dirty="0" smtClean="0">
                <a:latin typeface="Times New Roman" pitchFamily="18" charset="0"/>
                <a:cs typeface="Times New Roman" pitchFamily="18" charset="0"/>
              </a:rPr>
              <a:t>A mean to a child </a:t>
            </a:r>
          </a:p>
          <a:p>
            <a:pPr algn="just">
              <a:buFont typeface="Wingdings" pitchFamily="2" charset="2"/>
              <a:buChar char="§"/>
            </a:pPr>
            <a:r>
              <a:rPr lang="en-US" dirty="0" smtClean="0">
                <a:latin typeface="Times New Roman" pitchFamily="18" charset="0"/>
                <a:cs typeface="Times New Roman" pitchFamily="18" charset="0"/>
              </a:rPr>
              <a:t>Total school environment</a:t>
            </a:r>
          </a:p>
          <a:p>
            <a:pPr algn="just">
              <a:buFont typeface="Wingdings" pitchFamily="2" charset="2"/>
              <a:buChar char="§"/>
            </a:pPr>
            <a:r>
              <a:rPr lang="en-US" dirty="0" smtClean="0">
                <a:latin typeface="Times New Roman" pitchFamily="18" charset="0"/>
                <a:cs typeface="Times New Roman" pitchFamily="18" charset="0"/>
              </a:rPr>
              <a:t>Totality of experience</a:t>
            </a:r>
          </a:p>
          <a:p>
            <a:pPr algn="just">
              <a:buFont typeface="Wingdings" pitchFamily="2" charset="2"/>
              <a:buChar char="§"/>
            </a:pPr>
            <a:r>
              <a:rPr lang="en-US" dirty="0" smtClean="0">
                <a:latin typeface="Times New Roman" pitchFamily="18" charset="0"/>
                <a:cs typeface="Times New Roman" pitchFamily="18" charset="0"/>
              </a:rPr>
              <a:t>Mirror of curricular and co curricular trends</a:t>
            </a:r>
          </a:p>
          <a:p>
            <a:pPr algn="just">
              <a:buFont typeface="Wingdings" pitchFamily="2" charset="2"/>
              <a:buChar char="§"/>
            </a:pPr>
            <a:r>
              <a:rPr lang="en-US" dirty="0" smtClean="0">
                <a:latin typeface="Times New Roman" pitchFamily="18" charset="0"/>
                <a:cs typeface="Times New Roman" pitchFamily="18" charset="0"/>
              </a:rPr>
              <a:t>Mirror of educational trends</a:t>
            </a:r>
          </a:p>
          <a:p>
            <a:pPr algn="just">
              <a:buFont typeface="Wingdings" pitchFamily="2" charset="2"/>
              <a:buChar char="§"/>
            </a:pPr>
            <a:r>
              <a:rPr lang="en-US" dirty="0" smtClean="0">
                <a:latin typeface="Times New Roman" pitchFamily="18" charset="0"/>
                <a:cs typeface="Times New Roman" pitchFamily="18" charset="0"/>
              </a:rPr>
              <a:t>Development of balanced personality</a:t>
            </a:r>
          </a:p>
          <a:p>
            <a:pPr>
              <a:buFont typeface="Wingdings" pitchFamily="2" charset="2"/>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503811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229</TotalTime>
  <Words>1619</Words>
  <Application>Microsoft Office PowerPoint</Application>
  <PresentationFormat>On-screen Show (4:3)</PresentationFormat>
  <Paragraphs>197</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Trek</vt:lpstr>
      <vt:lpstr>LECTURE:1</vt:lpstr>
      <vt:lpstr>LEARNING OUTCOMES</vt:lpstr>
      <vt:lpstr>INTRODUCTION</vt:lpstr>
      <vt:lpstr>CONTINUE</vt:lpstr>
      <vt:lpstr>CONCEPT OF CURRICULUM</vt:lpstr>
      <vt:lpstr>DEFINITION</vt:lpstr>
      <vt:lpstr>CONTINUE</vt:lpstr>
      <vt:lpstr>DIFFERENCE BETWEEN CURRICULUM AND SYLLABUS </vt:lpstr>
      <vt:lpstr>CHARACTERISTICS OF GOOD CURRICULUM</vt:lpstr>
      <vt:lpstr>CONTINUE</vt:lpstr>
      <vt:lpstr>NEED FOR CHANGING THE CURRICULUM</vt:lpstr>
      <vt:lpstr>IMPORTANCE OF CURRICULUM</vt:lpstr>
      <vt:lpstr>CONTINUE</vt:lpstr>
      <vt:lpstr>CONTINUE</vt:lpstr>
      <vt:lpstr>FORMS OF CURRICULUM</vt:lpstr>
      <vt:lpstr>CONTINUE</vt:lpstr>
      <vt:lpstr>CONTINUE</vt:lpstr>
      <vt:lpstr>CONTINUE</vt:lpstr>
      <vt:lpstr>CONTINUE</vt:lpstr>
      <vt:lpstr>CONTINUE</vt:lpstr>
      <vt:lpstr>PRINCIPLE OF CURRICULUM DEVELOPMENT</vt:lpstr>
      <vt:lpstr>CONTINUE</vt:lpstr>
      <vt:lpstr>FORMS OF CURRICULUM DEVELOPMENT</vt:lpstr>
      <vt:lpstr>CONTINUE</vt:lpstr>
      <vt:lpstr>CONTINUE</vt:lpstr>
      <vt:lpstr>CONTINUE</vt:lpstr>
      <vt:lpstr>CONTINUE</vt:lpstr>
      <vt:lpstr>CONTINUE</vt:lpstr>
      <vt:lpstr>CONTINUE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25</cp:revision>
  <dcterms:created xsi:type="dcterms:W3CDTF">2006-08-16T00:00:00Z</dcterms:created>
  <dcterms:modified xsi:type="dcterms:W3CDTF">2020-04-22T02:30:58Z</dcterms:modified>
</cp:coreProperties>
</file>